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5">
  <p:sldMasterIdLst>
    <p:sldMasterId id="2147483648" r:id="rId6"/>
  </p:sldMasterIdLst>
  <p:notesMasterIdLst>
    <p:notesMasterId r:id="rId47"/>
  </p:notesMasterIdLst>
  <p:sldIdLst>
    <p:sldId id="256" r:id="rId7"/>
    <p:sldId id="291" r:id="rId8"/>
    <p:sldId id="290" r:id="rId9"/>
    <p:sldId id="265" r:id="rId10"/>
    <p:sldId id="264" r:id="rId11"/>
    <p:sldId id="266" r:id="rId12"/>
    <p:sldId id="262" r:id="rId13"/>
    <p:sldId id="311" r:id="rId14"/>
    <p:sldId id="312" r:id="rId15"/>
    <p:sldId id="313" r:id="rId16"/>
    <p:sldId id="318" r:id="rId17"/>
    <p:sldId id="319" r:id="rId18"/>
    <p:sldId id="320" r:id="rId19"/>
    <p:sldId id="321" r:id="rId20"/>
    <p:sldId id="322" r:id="rId21"/>
    <p:sldId id="323" r:id="rId22"/>
    <p:sldId id="324" r:id="rId23"/>
    <p:sldId id="325" r:id="rId24"/>
    <p:sldId id="326" r:id="rId25"/>
    <p:sldId id="327" r:id="rId26"/>
    <p:sldId id="260" r:id="rId27"/>
    <p:sldId id="314" r:id="rId28"/>
    <p:sldId id="315" r:id="rId29"/>
    <p:sldId id="316" r:id="rId30"/>
    <p:sldId id="292" r:id="rId31"/>
    <p:sldId id="308" r:id="rId32"/>
    <p:sldId id="317" r:id="rId33"/>
    <p:sldId id="305" r:id="rId34"/>
    <p:sldId id="306" r:id="rId35"/>
    <p:sldId id="307" r:id="rId36"/>
    <p:sldId id="273" r:id="rId37"/>
    <p:sldId id="300" r:id="rId38"/>
    <p:sldId id="276" r:id="rId39"/>
    <p:sldId id="274" r:id="rId40"/>
    <p:sldId id="304" r:id="rId41"/>
    <p:sldId id="275" r:id="rId42"/>
    <p:sldId id="309" r:id="rId43"/>
    <p:sldId id="297" r:id="rId44"/>
    <p:sldId id="277" r:id="rId45"/>
    <p:sldId id="27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77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97C1BC-CFD9-4DD0-AFE6-2D83B9541398}" v="36" dt="2023-12-06T12:41:06.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78" d="100"/>
          <a:sy n="78" d="100"/>
        </p:scale>
        <p:origin x="1622" y="29"/>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AFC1C4-ABC6-405F-BF66-709260B7CDC1}" type="datetimeFigureOut">
              <a:rPr lang="en-ZA" smtClean="0"/>
              <a:t>2023/12/07</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615957-C6BB-4949-BBA8-2083F34577C6}" type="slidenum">
              <a:rPr lang="en-ZA" smtClean="0"/>
              <a:t>‹#›</a:t>
            </a:fld>
            <a:endParaRPr lang="en-ZA" dirty="0"/>
          </a:p>
        </p:txBody>
      </p:sp>
    </p:spTree>
    <p:extLst>
      <p:ext uri="{BB962C8B-B14F-4D97-AF65-F5344CB8AC3E}">
        <p14:creationId xmlns:p14="http://schemas.microsoft.com/office/powerpoint/2010/main" val="2888744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8566"/>
            <a:ext cx="9144000" cy="499973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589240"/>
            <a:ext cx="9144000" cy="1367327"/>
          </a:xfrm>
          <a:prstGeom prst="rect">
            <a:avLst/>
          </a:prstGeom>
        </p:spPr>
      </p:pic>
      <p:sp>
        <p:nvSpPr>
          <p:cNvPr id="2" name="Title 1"/>
          <p:cNvSpPr>
            <a:spLocks noGrp="1"/>
          </p:cNvSpPr>
          <p:nvPr>
            <p:ph type="ctrTitle"/>
          </p:nvPr>
        </p:nvSpPr>
        <p:spPr>
          <a:xfrm>
            <a:off x="467544" y="3645024"/>
            <a:ext cx="7990656" cy="936104"/>
          </a:xfrm>
        </p:spPr>
        <p:txBody>
          <a:bodyPr anchor="t"/>
          <a:lstStyle>
            <a:lvl1pPr algn="l">
              <a:defRPr b="1">
                <a:solidFill>
                  <a:srgbClr val="F5770F"/>
                </a:solidFill>
              </a:defRPr>
            </a:lvl1pPr>
          </a:lstStyle>
          <a:p>
            <a:r>
              <a:rPr lang="en-US" dirty="0"/>
              <a:t>Click to edit Master title style</a:t>
            </a:r>
            <a:endParaRPr lang="en-ZA" dirty="0"/>
          </a:p>
        </p:txBody>
      </p:sp>
      <p:sp>
        <p:nvSpPr>
          <p:cNvPr id="3" name="Subtitle 2"/>
          <p:cNvSpPr>
            <a:spLocks noGrp="1"/>
          </p:cNvSpPr>
          <p:nvPr>
            <p:ph type="subTitle" idx="1"/>
          </p:nvPr>
        </p:nvSpPr>
        <p:spPr>
          <a:xfrm>
            <a:off x="467544" y="4581128"/>
            <a:ext cx="7304856" cy="1057672"/>
          </a:xfrm>
        </p:spPr>
        <p:txBody>
          <a:bodyPr>
            <a:normAutofit/>
          </a:bodyPr>
          <a:lstStyle>
            <a:lvl1pPr marL="0" indent="0" algn="l">
              <a:buNone/>
              <a:defRPr sz="1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ZA" dirty="0"/>
          </a:p>
        </p:txBody>
      </p:sp>
      <p:sp>
        <p:nvSpPr>
          <p:cNvPr id="9"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1124450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24040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252375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146222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47817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4648200" y="1600200"/>
            <a:ext cx="4038600" cy="4525963"/>
          </a:xfrm>
        </p:spPr>
        <p:txBody>
          <a:bodyPr/>
          <a:lstStyle>
            <a:lvl1pPr>
              <a:defRPr sz="20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1684716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453727"/>
          </a:xfrm>
        </p:spPr>
        <p:txBody>
          <a:bodyPr anchor="t"/>
          <a:lstStyle>
            <a:lvl1pPr marL="0" indent="0">
              <a:buNone/>
              <a:defRPr sz="2400" b="1">
                <a:solidFill>
                  <a:srgbClr val="F577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0848"/>
            <a:ext cx="4040188" cy="4065315"/>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4645025" y="1535113"/>
            <a:ext cx="4041775" cy="453727"/>
          </a:xfrm>
        </p:spPr>
        <p:txBody>
          <a:bodyPr anchor="t"/>
          <a:lstStyle>
            <a:lvl1pPr marL="0" indent="0">
              <a:buNone/>
              <a:defRPr sz="2400" b="1">
                <a:solidFill>
                  <a:srgbClr val="F5770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060848"/>
            <a:ext cx="4041775" cy="4065315"/>
          </a:xfrm>
        </p:spPr>
        <p:txBody>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Slide Number Placeholder 5"/>
          <p:cNvSpPr>
            <a:spLocks noGrp="1"/>
          </p:cNvSpPr>
          <p:nvPr>
            <p:ph type="sldNum" sz="quarter" idx="10"/>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4261479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ZA" dirty="0"/>
          </a:p>
        </p:txBody>
      </p:sp>
      <p:sp>
        <p:nvSpPr>
          <p:cNvPr id="7"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224345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3781455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19256" cy="886420"/>
          </a:xfrm>
        </p:spPr>
        <p:txBody>
          <a:bodyPr anchor="t">
            <a:normAutofit/>
          </a:bodyPr>
          <a:lstStyle>
            <a:lvl1pPr algn="l">
              <a:defRPr sz="4000" b="1"/>
            </a:lvl1pPr>
          </a:lstStyle>
          <a:p>
            <a:r>
              <a:rPr lang="en-US" dirty="0"/>
              <a:t>Click to edit Master title style</a:t>
            </a:r>
            <a:endParaRPr lang="en-ZA" dirty="0"/>
          </a:p>
        </p:txBody>
      </p:sp>
      <p:sp>
        <p:nvSpPr>
          <p:cNvPr id="3" name="Content Placeholder 2"/>
          <p:cNvSpPr>
            <a:spLocks noGrp="1"/>
          </p:cNvSpPr>
          <p:nvPr>
            <p:ph idx="1"/>
          </p:nvPr>
        </p:nvSpPr>
        <p:spPr>
          <a:xfrm>
            <a:off x="3575050" y="1412776"/>
            <a:ext cx="5111750" cy="4713387"/>
          </a:xfrm>
        </p:spPr>
        <p:txBody>
          <a:bodyPr/>
          <a:lstStyle>
            <a:lvl1pPr>
              <a:defRPr sz="20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solidFill>
                  <a:srgbClr val="F5770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94125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295544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3202"/>
            <a:ext cx="9144000" cy="303850"/>
          </a:xfrm>
          <a:prstGeom prst="rect">
            <a:avLst/>
          </a:prstGeom>
        </p:spPr>
      </p:pic>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589240"/>
            <a:ext cx="9144000" cy="1367327"/>
          </a:xfrm>
          <a:prstGeom prst="rect">
            <a:avLst/>
          </a:prstGeom>
        </p:spPr>
      </p:pic>
      <p:sp>
        <p:nvSpPr>
          <p:cNvPr id="2" name="Title Placeholder 1"/>
          <p:cNvSpPr>
            <a:spLocks noGrp="1"/>
          </p:cNvSpPr>
          <p:nvPr>
            <p:ph type="title"/>
          </p:nvPr>
        </p:nvSpPr>
        <p:spPr>
          <a:xfrm>
            <a:off x="457200" y="548680"/>
            <a:ext cx="8229600" cy="868958"/>
          </a:xfrm>
          <a:prstGeom prst="rect">
            <a:avLst/>
          </a:prstGeom>
        </p:spPr>
        <p:txBody>
          <a:bodyPr vert="horz" lIns="91440" tIns="45720" rIns="91440" bIns="45720" rtlCol="0" anchor="t">
            <a:normAutofit/>
          </a:bodyPr>
          <a:lstStyle/>
          <a:p>
            <a:r>
              <a:rPr lang="en-US" dirty="0"/>
              <a:t>Click to edit Master title style</a:t>
            </a:r>
            <a:endParaRPr lang="en-ZA" dirty="0"/>
          </a:p>
        </p:txBody>
      </p:sp>
      <p:sp>
        <p:nvSpPr>
          <p:cNvPr id="3" name="Text Placeholder 2"/>
          <p:cNvSpPr>
            <a:spLocks noGrp="1"/>
          </p:cNvSpPr>
          <p:nvPr>
            <p:ph type="body" idx="1"/>
          </p:nvPr>
        </p:nvSpPr>
        <p:spPr>
          <a:xfrm>
            <a:off x="457200" y="1556793"/>
            <a:ext cx="8229600" cy="43204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0" name="Slide Number Placeholder 5"/>
          <p:cNvSpPr>
            <a:spLocks noGrp="1"/>
          </p:cNvSpPr>
          <p:nvPr>
            <p:ph type="sldNum" sz="quarter" idx="4"/>
          </p:nvPr>
        </p:nvSpPr>
        <p:spPr>
          <a:xfrm>
            <a:off x="467544" y="6525344"/>
            <a:ext cx="2133600" cy="449851"/>
          </a:xfrm>
          <a:prstGeom prst="rect">
            <a:avLst/>
          </a:prstGeom>
        </p:spPr>
        <p:txBody>
          <a:bodyPr/>
          <a:lstStyle>
            <a:lvl1pPr>
              <a:defRPr sz="1200">
                <a:solidFill>
                  <a:schemeClr val="tx1">
                    <a:lumMod val="50000"/>
                    <a:lumOff val="50000"/>
                  </a:schemeClr>
                </a:solidFill>
              </a:defRPr>
            </a:lvl1pPr>
          </a:lstStyle>
          <a:p>
            <a:fld id="{50FE47E1-3C40-46FE-8141-B69C7A9C857D}" type="slidenum">
              <a:rPr lang="en-ZA" smtClean="0"/>
              <a:pPr/>
              <a:t>‹#›</a:t>
            </a:fld>
            <a:endParaRPr lang="en-ZA" dirty="0"/>
          </a:p>
        </p:txBody>
      </p:sp>
    </p:spTree>
    <p:extLst>
      <p:ext uri="{BB962C8B-B14F-4D97-AF65-F5344CB8AC3E}">
        <p14:creationId xmlns:p14="http://schemas.microsoft.com/office/powerpoint/2010/main" val="1845870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4000" b="1" kern="1200">
          <a:solidFill>
            <a:schemeClr val="tx1">
              <a:lumMod val="50000"/>
              <a:lumOff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Visio_Drawing.vsdx"/><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enderportal.elidz.co.za/" TargetMode="External"/><Relationship Id="rId2" Type="http://schemas.openxmlformats.org/officeDocument/2006/relationships/hyperlink" Target="http://www.elidz.co.z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zandile@elidz.co.za"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Zandile@elidz.co.za"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elidz.co.za/"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tenderportal.elidz.co.za/" TargetMode="External"/><Relationship Id="rId2" Type="http://schemas.openxmlformats.org/officeDocument/2006/relationships/hyperlink" Target="http://www.elidz.co.za/"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3645024"/>
            <a:ext cx="7990656" cy="936104"/>
          </a:xfrm>
        </p:spPr>
        <p:txBody>
          <a:bodyPr>
            <a:normAutofit fontScale="90000"/>
          </a:bodyPr>
          <a:lstStyle/>
          <a:p>
            <a:r>
              <a:rPr lang="en-US" spc="-150" dirty="0">
                <a:solidFill>
                  <a:schemeClr val="tx1">
                    <a:lumMod val="65000"/>
                    <a:lumOff val="35000"/>
                  </a:schemeClr>
                </a:solidFill>
              </a:rPr>
              <a:t>East London IDZ</a:t>
            </a:r>
            <a:br>
              <a:rPr lang="en-US" spc="-150" dirty="0">
                <a:solidFill>
                  <a:schemeClr val="tx1">
                    <a:lumMod val="65000"/>
                    <a:lumOff val="35000"/>
                  </a:schemeClr>
                </a:solidFill>
              </a:rPr>
            </a:br>
            <a:endParaRPr lang="en-ZA" dirty="0"/>
          </a:p>
        </p:txBody>
      </p:sp>
      <p:sp>
        <p:nvSpPr>
          <p:cNvPr id="3" name="Subtitle 2"/>
          <p:cNvSpPr>
            <a:spLocks noGrp="1"/>
          </p:cNvSpPr>
          <p:nvPr>
            <p:ph type="subTitle" idx="1"/>
          </p:nvPr>
        </p:nvSpPr>
        <p:spPr>
          <a:xfrm>
            <a:off x="539552" y="4509120"/>
            <a:ext cx="7304856" cy="1368152"/>
          </a:xfrm>
        </p:spPr>
        <p:txBody>
          <a:bodyPr>
            <a:noAutofit/>
          </a:bodyPr>
          <a:lstStyle/>
          <a:p>
            <a:pPr>
              <a:defRPr/>
            </a:pPr>
            <a:r>
              <a:rPr lang="en-GB" sz="1600" b="1" dirty="0">
                <a:solidFill>
                  <a:schemeClr val="accent6"/>
                </a:solidFill>
              </a:rPr>
              <a:t>DC &amp; SUPPORTING INFRASTRUCTURE 2023 – TENDER BRIEFING SESSION</a:t>
            </a:r>
          </a:p>
          <a:p>
            <a:pPr>
              <a:defRPr/>
            </a:pPr>
            <a:br>
              <a:rPr lang="en-ZA" sz="1600" dirty="0">
                <a:solidFill>
                  <a:schemeClr val="tx1">
                    <a:lumMod val="50000"/>
                    <a:lumOff val="50000"/>
                  </a:schemeClr>
                </a:solidFill>
                <a:cs typeface="Times New Roman" pitchFamily="18" charset="0"/>
              </a:rPr>
            </a:br>
            <a:r>
              <a:rPr lang="en-ZA" sz="1600" b="1" dirty="0">
                <a:solidFill>
                  <a:schemeClr val="tx1">
                    <a:lumMod val="50000"/>
                    <a:lumOff val="50000"/>
                  </a:schemeClr>
                </a:solidFill>
                <a:cs typeface="Times New Roman" pitchFamily="18" charset="0"/>
              </a:rPr>
              <a:t>Reference No: </a:t>
            </a:r>
            <a:r>
              <a:rPr lang="en-US" sz="1600" b="1" dirty="0">
                <a:solidFill>
                  <a:schemeClr val="tx1">
                    <a:lumMod val="50000"/>
                    <a:lumOff val="50000"/>
                  </a:schemeClr>
                </a:solidFill>
                <a:cs typeface="Times New Roman" pitchFamily="18" charset="0"/>
              </a:rPr>
              <a:t>RFP-ICT-085</a:t>
            </a:r>
          </a:p>
          <a:p>
            <a:pPr>
              <a:defRPr/>
            </a:pPr>
            <a:r>
              <a:rPr lang="en-US" sz="1600" dirty="0">
                <a:solidFill>
                  <a:schemeClr val="tx1">
                    <a:lumMod val="50000"/>
                    <a:lumOff val="50000"/>
                  </a:schemeClr>
                </a:solidFill>
                <a:cs typeface="Times New Roman" pitchFamily="18" charset="0"/>
              </a:rPr>
              <a:t>06 December 2023</a:t>
            </a:r>
          </a:p>
        </p:txBody>
      </p:sp>
    </p:spTree>
    <p:extLst>
      <p:ext uri="{BB962C8B-B14F-4D97-AF65-F5344CB8AC3E}">
        <p14:creationId xmlns:p14="http://schemas.microsoft.com/office/powerpoint/2010/main" val="142572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lstStyle/>
          <a:p>
            <a:r>
              <a:rPr lang="en-ZA" dirty="0"/>
              <a:t>Scope of Work</a:t>
            </a:r>
          </a:p>
        </p:txBody>
      </p:sp>
      <p:sp>
        <p:nvSpPr>
          <p:cNvPr id="3" name="Content Placeholder 2"/>
          <p:cNvSpPr>
            <a:spLocks noGrp="1"/>
          </p:cNvSpPr>
          <p:nvPr>
            <p:ph idx="1"/>
          </p:nvPr>
        </p:nvSpPr>
        <p:spPr>
          <a:xfrm>
            <a:off x="457200" y="1268760"/>
            <a:ext cx="8229600" cy="4824536"/>
          </a:xfrm>
        </p:spPr>
        <p:txBody>
          <a:bodyPr>
            <a:normAutofit/>
          </a:bodyPr>
          <a:lstStyle/>
          <a:p>
            <a:pPr marL="0" indent="0">
              <a:buNone/>
            </a:pPr>
            <a:endParaRPr lang="en-US" sz="1600" b="0" dirty="0"/>
          </a:p>
          <a:p>
            <a:pPr marL="0" indent="0">
              <a:buNone/>
            </a:pPr>
            <a:endParaRPr lang="en-ZA" sz="1600" b="0" dirty="0"/>
          </a:p>
          <a:p>
            <a:pPr marL="457200" lvl="1" indent="0">
              <a:buNone/>
              <a:defRPr/>
            </a:pPr>
            <a:endParaRPr lang="en-US" dirty="0"/>
          </a:p>
          <a:p>
            <a:pPr marL="457200" lvl="1" indent="0">
              <a:buNone/>
              <a:defRPr/>
            </a:pPr>
            <a:endParaRPr lang="en-US" dirty="0">
              <a:latin typeface="Calibri" panose="020F0502020204030204" pitchFamily="34" charset="0"/>
            </a:endParaRPr>
          </a:p>
        </p:txBody>
      </p:sp>
      <p:sp>
        <p:nvSpPr>
          <p:cNvPr id="4" name="Slide Number Placeholder 3"/>
          <p:cNvSpPr>
            <a:spLocks noGrp="1"/>
          </p:cNvSpPr>
          <p:nvPr>
            <p:ph type="sldNum" sz="quarter" idx="4"/>
          </p:nvPr>
        </p:nvSpPr>
        <p:spPr/>
        <p:txBody>
          <a:bodyPr/>
          <a:lstStyle/>
          <a:p>
            <a:fld id="{50FE47E1-3C40-46FE-8141-B69C7A9C857D}" type="slidenum">
              <a:rPr lang="en-ZA" smtClean="0"/>
              <a:pPr/>
              <a:t>10</a:t>
            </a:fld>
            <a:endParaRPr lang="en-ZA" dirty="0"/>
          </a:p>
        </p:txBody>
      </p:sp>
      <p:sp>
        <p:nvSpPr>
          <p:cNvPr id="5" name="Content Placeholder 2">
            <a:extLst>
              <a:ext uri="{FF2B5EF4-FFF2-40B4-BE49-F238E27FC236}">
                <a16:creationId xmlns:a16="http://schemas.microsoft.com/office/drawing/2014/main" id="{3470F62B-4BF2-436F-BE9C-C4D7F45022A5}"/>
              </a:ext>
            </a:extLst>
          </p:cNvPr>
          <p:cNvSpPr txBox="1">
            <a:spLocks/>
          </p:cNvSpPr>
          <p:nvPr/>
        </p:nvSpPr>
        <p:spPr>
          <a:xfrm>
            <a:off x="457200" y="1052736"/>
            <a:ext cx="822960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600" dirty="0"/>
              <a:t>The Scope Of This RFP </a:t>
            </a:r>
            <a:r>
              <a:rPr lang="en-US" sz="1600" u="sng" dirty="0">
                <a:solidFill>
                  <a:srgbClr val="FF0000"/>
                </a:solidFill>
              </a:rPr>
              <a:t>Excludes</a:t>
            </a:r>
            <a:r>
              <a:rPr lang="en-US" sz="1600" dirty="0"/>
              <a:t> The Following:</a:t>
            </a:r>
          </a:p>
          <a:p>
            <a:pPr marL="0" indent="0">
              <a:buFont typeface="Arial" pitchFamily="34" charset="0"/>
              <a:buNone/>
              <a:defRPr/>
            </a:pPr>
            <a:endParaRPr lang="en-US" sz="1400" dirty="0">
              <a:solidFill>
                <a:schemeClr val="accent1">
                  <a:lumMod val="50000"/>
                </a:schemeClr>
              </a:solidFill>
            </a:endParaRPr>
          </a:p>
          <a:p>
            <a:pPr marL="22860" indent="0" algn="just">
              <a:lnSpc>
                <a:spcPct val="150000"/>
              </a:lnSpc>
              <a:buNone/>
            </a:pPr>
            <a:r>
              <a:rPr lang="en-US" sz="1600" b="0" dirty="0">
                <a:latin typeface="Calibri" panose="020F0502020204030204" pitchFamily="34" charset="0"/>
              </a:rPr>
              <a:t>The following is excluded under this project:</a:t>
            </a:r>
          </a:p>
          <a:p>
            <a:pPr algn="just">
              <a:lnSpc>
                <a:spcPct val="150000"/>
              </a:lnSpc>
              <a:buFont typeface="Symbol" panose="05050102010706020507" pitchFamily="18" charset="2"/>
              <a:buChar char=""/>
            </a:pPr>
            <a:endParaRPr lang="en-US" sz="1600" b="0" dirty="0">
              <a:latin typeface="Calibri" panose="020F0502020204030204" pitchFamily="34" charset="0"/>
            </a:endParaRPr>
          </a:p>
          <a:p>
            <a:pPr algn="just">
              <a:lnSpc>
                <a:spcPct val="150000"/>
              </a:lnSpc>
              <a:buFont typeface="Symbol" panose="05050102010706020507" pitchFamily="18" charset="2"/>
              <a:buChar char=""/>
            </a:pPr>
            <a:r>
              <a:rPr lang="en-US" sz="1600" b="0" dirty="0">
                <a:latin typeface="Calibri" panose="020F0502020204030204" pitchFamily="34" charset="0"/>
              </a:rPr>
              <a:t>Any infrastructure not listed in Section B, point 4 or procured after the commencement of this contract will be managed separately;</a:t>
            </a:r>
            <a:endParaRPr lang="en-ZA" sz="1600" b="0" dirty="0">
              <a:latin typeface="Calibri" panose="020F0502020204030204" pitchFamily="34" charset="0"/>
            </a:endParaRPr>
          </a:p>
          <a:p>
            <a:pPr algn="just">
              <a:lnSpc>
                <a:spcPct val="150000"/>
              </a:lnSpc>
              <a:buFont typeface="Symbol" panose="05050102010706020507" pitchFamily="18" charset="2"/>
              <a:buChar char=""/>
            </a:pPr>
            <a:endParaRPr lang="en-US" sz="1600" b="0" dirty="0">
              <a:latin typeface="Calibri" panose="020F0502020204030204" pitchFamily="34" charset="0"/>
            </a:endParaRPr>
          </a:p>
          <a:p>
            <a:pPr algn="just">
              <a:lnSpc>
                <a:spcPct val="150000"/>
              </a:lnSpc>
              <a:buFont typeface="Symbol" panose="05050102010706020507" pitchFamily="18" charset="2"/>
              <a:buChar char=""/>
            </a:pPr>
            <a:r>
              <a:rPr lang="en-US" sz="1600" b="0" dirty="0">
                <a:latin typeface="Calibri" panose="020F0502020204030204" pitchFamily="34" charset="0"/>
              </a:rPr>
              <a:t>Fiber from the meet-me room to the existing zone blown fiber infrastructure as well as existing data </a:t>
            </a:r>
            <a:r>
              <a:rPr lang="en-US" sz="1600" b="0" dirty="0" err="1">
                <a:latin typeface="Calibri" panose="020F0502020204030204" pitchFamily="34" charset="0"/>
              </a:rPr>
              <a:t>centres</a:t>
            </a:r>
            <a:r>
              <a:rPr lang="en-US" sz="1600" b="0" dirty="0">
                <a:latin typeface="Calibri" panose="020F0502020204030204" pitchFamily="34" charset="0"/>
              </a:rPr>
              <a:t>.</a:t>
            </a:r>
            <a:endParaRPr lang="en-ZA" sz="1600" b="0" dirty="0">
              <a:latin typeface="Calibri" panose="020F0502020204030204" pitchFamily="34" charset="0"/>
            </a:endParaRPr>
          </a:p>
          <a:p>
            <a:pPr lvl="1" algn="just">
              <a:lnSpc>
                <a:spcPct val="150000"/>
              </a:lnSpc>
              <a:buFont typeface="Courier New" panose="02070309020205020404" pitchFamily="49" charset="0"/>
              <a:buChar char="o"/>
            </a:pPr>
            <a:endParaRPr lang="en-US" dirty="0">
              <a:latin typeface="Calibri" panose="020F0502020204030204" pitchFamily="34" charset="0"/>
            </a:endParaRPr>
          </a:p>
          <a:p>
            <a:pPr lvl="1" algn="just">
              <a:lnSpc>
                <a:spcPct val="150000"/>
              </a:lnSpc>
              <a:buFont typeface="Courier New" panose="02070309020205020404" pitchFamily="49" charset="0"/>
              <a:buChar char="o"/>
            </a:pPr>
            <a:endParaRPr lang="en-ZA" dirty="0">
              <a:latin typeface="Calibri" panose="020F0502020204030204" pitchFamily="34" charset="0"/>
            </a:endParaRPr>
          </a:p>
          <a:p>
            <a:pPr marL="365760" algn="just">
              <a:lnSpc>
                <a:spcPct val="150000"/>
              </a:lnSpc>
            </a:pPr>
            <a:endParaRPr lang="en-ZA" sz="1800" dirty="0">
              <a:effectLst/>
              <a:latin typeface="Times New Roman" panose="02020603050405020304" pitchFamily="18" charset="0"/>
              <a:ea typeface="Times New Roman" panose="02020603050405020304" pitchFamily="18" charset="0"/>
            </a:endParaRPr>
          </a:p>
          <a:p>
            <a:pPr marL="0" indent="0">
              <a:buNone/>
            </a:pPr>
            <a:endParaRPr lang="en-GB" sz="1400" b="0" dirty="0"/>
          </a:p>
          <a:p>
            <a:endParaRPr lang="en-GB" sz="1400" b="0" dirty="0"/>
          </a:p>
          <a:p>
            <a:endParaRPr lang="en-GB" sz="1400" b="0" dirty="0"/>
          </a:p>
          <a:p>
            <a:pPr marL="0" indent="0">
              <a:buFont typeface="Arial" pitchFamily="34" charset="0"/>
              <a:buNone/>
            </a:pPr>
            <a:endParaRPr lang="en-ZA" sz="1400" b="0" dirty="0">
              <a:solidFill>
                <a:srgbClr val="FF0000"/>
              </a:solidFill>
            </a:endParaRPr>
          </a:p>
          <a:p>
            <a:pPr marL="0" indent="0">
              <a:buNone/>
            </a:pPr>
            <a:endParaRPr lang="en-ZA" sz="1400" b="0" dirty="0">
              <a:solidFill>
                <a:srgbClr val="FF0000"/>
              </a:solidFill>
            </a:endParaRPr>
          </a:p>
          <a:p>
            <a:pPr lvl="1"/>
            <a:endParaRPr lang="en-US" sz="1400" dirty="0">
              <a:solidFill>
                <a:schemeClr val="accent1">
                  <a:lumMod val="50000"/>
                </a:schemeClr>
              </a:solidFill>
            </a:endParaRPr>
          </a:p>
          <a:p>
            <a:pPr lvl="1"/>
            <a:endParaRPr lang="en-ZA" sz="1400" dirty="0">
              <a:solidFill>
                <a:schemeClr val="tx2">
                  <a:lumMod val="75000"/>
                </a:schemeClr>
              </a:solidFill>
            </a:endParaRPr>
          </a:p>
          <a:p>
            <a:pPr marL="400050" lvl="1" indent="0">
              <a:buFont typeface="Arial" pitchFamily="34" charset="0"/>
              <a:buNone/>
              <a:defRPr/>
            </a:pPr>
            <a:endParaRPr lang="en-ZA" sz="1400" dirty="0"/>
          </a:p>
        </p:txBody>
      </p:sp>
    </p:spTree>
    <p:extLst>
      <p:ext uri="{BB962C8B-B14F-4D97-AF65-F5344CB8AC3E}">
        <p14:creationId xmlns:p14="http://schemas.microsoft.com/office/powerpoint/2010/main" val="524959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err="1"/>
              <a:t>Stormwind</a:t>
            </a:r>
            <a:r>
              <a:rPr lang="en-US" dirty="0"/>
              <a:t> Data Centre Overview</a:t>
            </a:r>
            <a:br>
              <a:rPr lang="en-ZA" sz="1800" b="1" u="none" strike="noStrike" kern="0" spc="0" dirty="0">
                <a:ln>
                  <a:noFill/>
                </a:ln>
                <a:effectLst>
                  <a:outerShdw sx="0" sy="0">
                    <a:srgbClr val="000000"/>
                  </a:outerShdw>
                </a:effectLst>
                <a:latin typeface="Calibri" panose="020F0502020204030204" pitchFamily="34" charset="0"/>
                <a:cs typeface="Calibri" panose="020F0502020204030204" pitchFamily="34" charset="0"/>
              </a:rPr>
            </a:b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11</a:t>
            </a:fld>
            <a:endParaRPr lang="en-ZA" dirty="0"/>
          </a:p>
        </p:txBody>
      </p:sp>
      <p:pic>
        <p:nvPicPr>
          <p:cNvPr id="8" name="Picture 7">
            <a:extLst>
              <a:ext uri="{FF2B5EF4-FFF2-40B4-BE49-F238E27FC236}">
                <a16:creationId xmlns:a16="http://schemas.microsoft.com/office/drawing/2014/main" id="{BE5948D5-AC5B-E3E3-DAD0-5575203AF5D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785" y="1636331"/>
            <a:ext cx="7973647" cy="3083462"/>
          </a:xfrm>
          <a:prstGeom prst="rect">
            <a:avLst/>
          </a:prstGeom>
          <a:noFill/>
          <a:ln>
            <a:noFill/>
          </a:ln>
        </p:spPr>
      </p:pic>
    </p:spTree>
    <p:extLst>
      <p:ext uri="{BB962C8B-B14F-4D97-AF65-F5344CB8AC3E}">
        <p14:creationId xmlns:p14="http://schemas.microsoft.com/office/powerpoint/2010/main" val="329040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err="1"/>
              <a:t>Stormwind</a:t>
            </a:r>
            <a:r>
              <a:rPr lang="en-US" dirty="0"/>
              <a:t> Data Centre Overview</a:t>
            </a:r>
            <a:br>
              <a:rPr lang="en-ZA" sz="1800" b="1" u="none" strike="noStrike" kern="0" spc="0" dirty="0">
                <a:ln>
                  <a:noFill/>
                </a:ln>
                <a:effectLst>
                  <a:outerShdw sx="0" sy="0">
                    <a:srgbClr val="000000"/>
                  </a:outerShdw>
                </a:effectLst>
                <a:latin typeface="Calibri" panose="020F0502020204030204" pitchFamily="34" charset="0"/>
                <a:cs typeface="Calibri" panose="020F0502020204030204" pitchFamily="34" charset="0"/>
              </a:rPr>
            </a:b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12</a:t>
            </a:fld>
            <a:endParaRPr lang="en-ZA" dirty="0"/>
          </a:p>
        </p:txBody>
      </p:sp>
      <p:pic>
        <p:nvPicPr>
          <p:cNvPr id="3" name="Picture 2" descr="A blueprint of a building&#10;&#10;Description automatically generated">
            <a:extLst>
              <a:ext uri="{FF2B5EF4-FFF2-40B4-BE49-F238E27FC236}">
                <a16:creationId xmlns:a16="http://schemas.microsoft.com/office/drawing/2014/main" id="{85946B99-1039-9618-C031-DFE006CA01A0}"/>
              </a:ext>
            </a:extLst>
          </p:cNvPr>
          <p:cNvPicPr>
            <a:picLocks noChangeAspect="1"/>
          </p:cNvPicPr>
          <p:nvPr/>
        </p:nvPicPr>
        <p:blipFill>
          <a:blip r:embed="rId2"/>
          <a:stretch>
            <a:fillRect/>
          </a:stretch>
        </p:blipFill>
        <p:spPr>
          <a:xfrm>
            <a:off x="534670" y="1160780"/>
            <a:ext cx="8074660" cy="4536440"/>
          </a:xfrm>
          <a:prstGeom prst="rect">
            <a:avLst/>
          </a:prstGeom>
        </p:spPr>
      </p:pic>
    </p:spTree>
    <p:extLst>
      <p:ext uri="{BB962C8B-B14F-4D97-AF65-F5344CB8AC3E}">
        <p14:creationId xmlns:p14="http://schemas.microsoft.com/office/powerpoint/2010/main" val="1982188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err="1"/>
              <a:t>Stormwind</a:t>
            </a:r>
            <a:r>
              <a:rPr lang="en-US" dirty="0"/>
              <a:t> Data Centre Overview</a:t>
            </a:r>
            <a:br>
              <a:rPr lang="en-ZA" sz="1800" b="1" u="none" strike="noStrike" kern="0" spc="0" dirty="0">
                <a:ln>
                  <a:noFill/>
                </a:ln>
                <a:effectLst>
                  <a:outerShdw sx="0" sy="0">
                    <a:srgbClr val="000000"/>
                  </a:outerShdw>
                </a:effectLst>
                <a:latin typeface="Calibri" panose="020F0502020204030204" pitchFamily="34" charset="0"/>
                <a:cs typeface="Calibri" panose="020F0502020204030204" pitchFamily="34" charset="0"/>
              </a:rPr>
            </a:b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13</a:t>
            </a:fld>
            <a:endParaRPr lang="en-ZA" dirty="0"/>
          </a:p>
        </p:txBody>
      </p:sp>
      <p:pic>
        <p:nvPicPr>
          <p:cNvPr id="5" name="Picture 4">
            <a:extLst>
              <a:ext uri="{FF2B5EF4-FFF2-40B4-BE49-F238E27FC236}">
                <a16:creationId xmlns:a16="http://schemas.microsoft.com/office/drawing/2014/main" id="{0E187753-9FCF-5DE3-DAE9-277899EB70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76728"/>
            <a:ext cx="5346587" cy="4896544"/>
          </a:xfrm>
          <a:prstGeom prst="rect">
            <a:avLst/>
          </a:prstGeom>
          <a:noFill/>
          <a:ln>
            <a:noFill/>
          </a:ln>
        </p:spPr>
      </p:pic>
    </p:spTree>
    <p:extLst>
      <p:ext uri="{BB962C8B-B14F-4D97-AF65-F5344CB8AC3E}">
        <p14:creationId xmlns:p14="http://schemas.microsoft.com/office/powerpoint/2010/main" val="408424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err="1"/>
              <a:t>Stormwind</a:t>
            </a:r>
            <a:r>
              <a:rPr lang="en-US" dirty="0"/>
              <a:t> Data Centre Overview</a:t>
            </a:r>
            <a:br>
              <a:rPr lang="en-ZA" sz="1800" b="1" u="none" strike="noStrike" kern="0" spc="0" dirty="0">
                <a:ln>
                  <a:noFill/>
                </a:ln>
                <a:effectLst>
                  <a:outerShdw sx="0" sy="0">
                    <a:srgbClr val="000000"/>
                  </a:outerShdw>
                </a:effectLst>
                <a:latin typeface="Calibri" panose="020F0502020204030204" pitchFamily="34" charset="0"/>
                <a:cs typeface="Calibri" panose="020F0502020204030204" pitchFamily="34" charset="0"/>
              </a:rPr>
            </a:b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14</a:t>
            </a:fld>
            <a:endParaRPr lang="en-ZA" dirty="0"/>
          </a:p>
        </p:txBody>
      </p:sp>
      <p:pic>
        <p:nvPicPr>
          <p:cNvPr id="3" name="Picture 2">
            <a:extLst>
              <a:ext uri="{FF2B5EF4-FFF2-40B4-BE49-F238E27FC236}">
                <a16:creationId xmlns:a16="http://schemas.microsoft.com/office/drawing/2014/main" id="{BC5CA548-3569-E53F-D601-04016E0FA12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332" y="1690687"/>
            <a:ext cx="8141335" cy="3476625"/>
          </a:xfrm>
          <a:prstGeom prst="rect">
            <a:avLst/>
          </a:prstGeom>
          <a:noFill/>
          <a:ln>
            <a:noFill/>
          </a:ln>
        </p:spPr>
      </p:pic>
    </p:spTree>
    <p:extLst>
      <p:ext uri="{BB962C8B-B14F-4D97-AF65-F5344CB8AC3E}">
        <p14:creationId xmlns:p14="http://schemas.microsoft.com/office/powerpoint/2010/main" val="282396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err="1"/>
              <a:t>Stormwind</a:t>
            </a:r>
            <a:r>
              <a:rPr lang="en-US" dirty="0"/>
              <a:t> Data Centre Overview</a:t>
            </a:r>
            <a:br>
              <a:rPr lang="en-ZA" sz="1800" b="1" u="none" strike="noStrike" kern="0" spc="0" dirty="0">
                <a:ln>
                  <a:noFill/>
                </a:ln>
                <a:effectLst>
                  <a:outerShdw sx="0" sy="0">
                    <a:srgbClr val="000000"/>
                  </a:outerShdw>
                </a:effectLst>
                <a:latin typeface="Calibri" panose="020F0502020204030204" pitchFamily="34" charset="0"/>
                <a:cs typeface="Calibri" panose="020F0502020204030204" pitchFamily="34" charset="0"/>
              </a:rPr>
            </a:b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15</a:t>
            </a:fld>
            <a:endParaRPr lang="en-ZA" dirty="0"/>
          </a:p>
        </p:txBody>
      </p:sp>
      <p:pic>
        <p:nvPicPr>
          <p:cNvPr id="5" name="Picture 4">
            <a:extLst>
              <a:ext uri="{FF2B5EF4-FFF2-40B4-BE49-F238E27FC236}">
                <a16:creationId xmlns:a16="http://schemas.microsoft.com/office/drawing/2014/main" id="{2E4D9E3E-0C0E-D556-99D6-BEE4CB9488B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33512"/>
            <a:ext cx="8077200" cy="3990975"/>
          </a:xfrm>
          <a:prstGeom prst="rect">
            <a:avLst/>
          </a:prstGeom>
          <a:noFill/>
          <a:ln>
            <a:noFill/>
          </a:ln>
        </p:spPr>
      </p:pic>
    </p:spTree>
    <p:extLst>
      <p:ext uri="{BB962C8B-B14F-4D97-AF65-F5344CB8AC3E}">
        <p14:creationId xmlns:p14="http://schemas.microsoft.com/office/powerpoint/2010/main" val="109974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err="1"/>
              <a:t>Stormwind</a:t>
            </a:r>
            <a:r>
              <a:rPr lang="en-US" dirty="0"/>
              <a:t> Data Centre Overview</a:t>
            </a:r>
            <a:br>
              <a:rPr lang="en-ZA" sz="1800" b="1" u="none" strike="noStrike" kern="0" spc="0" dirty="0">
                <a:ln>
                  <a:noFill/>
                </a:ln>
                <a:effectLst>
                  <a:outerShdw sx="0" sy="0">
                    <a:srgbClr val="000000"/>
                  </a:outerShdw>
                </a:effectLst>
                <a:latin typeface="Calibri" panose="020F0502020204030204" pitchFamily="34" charset="0"/>
                <a:cs typeface="Calibri" panose="020F0502020204030204" pitchFamily="34" charset="0"/>
              </a:rPr>
            </a:b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16</a:t>
            </a:fld>
            <a:endParaRPr lang="en-ZA" dirty="0"/>
          </a:p>
        </p:txBody>
      </p:sp>
      <p:pic>
        <p:nvPicPr>
          <p:cNvPr id="3" name="Picture 2">
            <a:extLst>
              <a:ext uri="{FF2B5EF4-FFF2-40B4-BE49-F238E27FC236}">
                <a16:creationId xmlns:a16="http://schemas.microsoft.com/office/drawing/2014/main" id="{2BBDA00D-8331-C214-C10B-76CC8AB993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73541" y="514891"/>
            <a:ext cx="5142230" cy="6217920"/>
          </a:xfrm>
          <a:prstGeom prst="rect">
            <a:avLst/>
          </a:prstGeom>
          <a:noFill/>
          <a:ln>
            <a:noFill/>
          </a:ln>
        </p:spPr>
      </p:pic>
    </p:spTree>
    <p:extLst>
      <p:ext uri="{BB962C8B-B14F-4D97-AF65-F5344CB8AC3E}">
        <p14:creationId xmlns:p14="http://schemas.microsoft.com/office/powerpoint/2010/main" val="173557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err="1"/>
              <a:t>Stormwind</a:t>
            </a:r>
            <a:r>
              <a:rPr lang="en-US" dirty="0"/>
              <a:t> Data Centre Overview</a:t>
            </a:r>
            <a:br>
              <a:rPr lang="en-ZA" sz="1800" b="1" u="none" strike="noStrike" kern="0" spc="0" dirty="0">
                <a:ln>
                  <a:noFill/>
                </a:ln>
                <a:effectLst>
                  <a:outerShdw sx="0" sy="0">
                    <a:srgbClr val="000000"/>
                  </a:outerShdw>
                </a:effectLst>
                <a:latin typeface="Calibri" panose="020F0502020204030204" pitchFamily="34" charset="0"/>
                <a:cs typeface="Calibri" panose="020F0502020204030204" pitchFamily="34" charset="0"/>
              </a:rPr>
            </a:b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17</a:t>
            </a:fld>
            <a:endParaRPr lang="en-ZA" dirty="0"/>
          </a:p>
        </p:txBody>
      </p:sp>
      <p:pic>
        <p:nvPicPr>
          <p:cNvPr id="5" name="Picture 4">
            <a:extLst>
              <a:ext uri="{FF2B5EF4-FFF2-40B4-BE49-F238E27FC236}">
                <a16:creationId xmlns:a16="http://schemas.microsoft.com/office/drawing/2014/main" id="{DB46EA38-FA4A-F754-3358-83788F331F23}"/>
              </a:ext>
            </a:extLst>
          </p:cNvPr>
          <p:cNvPicPr>
            <a:picLocks noChangeAspect="1"/>
          </p:cNvPicPr>
          <p:nvPr/>
        </p:nvPicPr>
        <p:blipFill>
          <a:blip r:embed="rId2"/>
          <a:stretch>
            <a:fillRect/>
          </a:stretch>
        </p:blipFill>
        <p:spPr>
          <a:xfrm>
            <a:off x="548768" y="1124744"/>
            <a:ext cx="7119576" cy="4664150"/>
          </a:xfrm>
          <a:prstGeom prst="rect">
            <a:avLst/>
          </a:prstGeom>
        </p:spPr>
      </p:pic>
    </p:spTree>
    <p:extLst>
      <p:ext uri="{BB962C8B-B14F-4D97-AF65-F5344CB8AC3E}">
        <p14:creationId xmlns:p14="http://schemas.microsoft.com/office/powerpoint/2010/main" val="2813961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err="1"/>
              <a:t>Stormwind</a:t>
            </a:r>
            <a:r>
              <a:rPr lang="en-US" dirty="0"/>
              <a:t> Data Centre Overview</a:t>
            </a:r>
            <a:br>
              <a:rPr lang="en-ZA" sz="1800" b="1" u="none" strike="noStrike" kern="0" spc="0" dirty="0">
                <a:ln>
                  <a:noFill/>
                </a:ln>
                <a:effectLst>
                  <a:outerShdw sx="0" sy="0">
                    <a:srgbClr val="000000"/>
                  </a:outerShdw>
                </a:effectLst>
                <a:latin typeface="Calibri" panose="020F0502020204030204" pitchFamily="34" charset="0"/>
                <a:cs typeface="Calibri" panose="020F0502020204030204" pitchFamily="34" charset="0"/>
              </a:rPr>
            </a:b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18</a:t>
            </a:fld>
            <a:endParaRPr lang="en-ZA" dirty="0"/>
          </a:p>
        </p:txBody>
      </p:sp>
      <p:sp>
        <p:nvSpPr>
          <p:cNvPr id="3" name="Rectangle 2">
            <a:extLst>
              <a:ext uri="{FF2B5EF4-FFF2-40B4-BE49-F238E27FC236}">
                <a16:creationId xmlns:a16="http://schemas.microsoft.com/office/drawing/2014/main" id="{86C059FD-B181-70AE-1E8C-1EFBCBAA1F75}"/>
              </a:ext>
            </a:extLst>
          </p:cNvPr>
          <p:cNvSpPr>
            <a:spLocks noChangeArrowheads="1"/>
          </p:cNvSpPr>
          <p:nvPr/>
        </p:nvSpPr>
        <p:spPr bwMode="auto">
          <a:xfrm>
            <a:off x="971600" y="13407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6" name="Object 5">
            <a:extLst>
              <a:ext uri="{FF2B5EF4-FFF2-40B4-BE49-F238E27FC236}">
                <a16:creationId xmlns:a16="http://schemas.microsoft.com/office/drawing/2014/main" id="{A6B0A1E4-CB2E-48AE-1C36-39B20A78EA41}"/>
              </a:ext>
            </a:extLst>
          </p:cNvPr>
          <p:cNvGraphicFramePr>
            <a:graphicFrameLocks noChangeAspect="1"/>
          </p:cNvGraphicFramePr>
          <p:nvPr>
            <p:extLst>
              <p:ext uri="{D42A27DB-BD31-4B8C-83A1-F6EECF244321}">
                <p14:modId xmlns:p14="http://schemas.microsoft.com/office/powerpoint/2010/main" val="412875046"/>
              </p:ext>
            </p:extLst>
          </p:nvPr>
        </p:nvGraphicFramePr>
        <p:xfrm>
          <a:off x="971600" y="1340768"/>
          <a:ext cx="7000875" cy="4676775"/>
        </p:xfrm>
        <a:graphic>
          <a:graphicData uri="http://schemas.openxmlformats.org/presentationml/2006/ole">
            <mc:AlternateContent xmlns:mc="http://schemas.openxmlformats.org/markup-compatibility/2006">
              <mc:Choice xmlns:v="urn:schemas-microsoft-com:vml" Requires="v">
                <p:oleObj name="Visio" r:id="rId2" imgW="9401296" imgH="6276825" progId="Visio.Drawing.15">
                  <p:embed/>
                </p:oleObj>
              </mc:Choice>
              <mc:Fallback>
                <p:oleObj name="Visio" r:id="rId2" imgW="9401296" imgH="6276825" progId="Visio.Drawing.15">
                  <p:embed/>
                  <p:pic>
                    <p:nvPicPr>
                      <p:cNvPr id="6" name="Object 5">
                        <a:extLst>
                          <a:ext uri="{FF2B5EF4-FFF2-40B4-BE49-F238E27FC236}">
                            <a16:creationId xmlns:a16="http://schemas.microsoft.com/office/drawing/2014/main" id="{A6B0A1E4-CB2E-48AE-1C36-39B20A78EA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340768"/>
                        <a:ext cx="7000875" cy="467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730256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err="1"/>
              <a:t>Stormwind</a:t>
            </a:r>
            <a:r>
              <a:rPr lang="en-US" dirty="0"/>
              <a:t> Data Centre Overview</a:t>
            </a:r>
            <a:br>
              <a:rPr lang="en-ZA" sz="1800" b="1" u="none" strike="noStrike" kern="0" spc="0" dirty="0">
                <a:ln>
                  <a:noFill/>
                </a:ln>
                <a:effectLst>
                  <a:outerShdw sx="0" sy="0">
                    <a:srgbClr val="000000"/>
                  </a:outerShdw>
                </a:effectLst>
                <a:latin typeface="Calibri" panose="020F0502020204030204" pitchFamily="34" charset="0"/>
                <a:cs typeface="Calibri" panose="020F0502020204030204" pitchFamily="34" charset="0"/>
              </a:rPr>
            </a:b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19</a:t>
            </a:fld>
            <a:endParaRPr lang="en-ZA" dirty="0"/>
          </a:p>
        </p:txBody>
      </p:sp>
      <p:sp>
        <p:nvSpPr>
          <p:cNvPr id="3" name="Rectangle 2">
            <a:extLst>
              <a:ext uri="{FF2B5EF4-FFF2-40B4-BE49-F238E27FC236}">
                <a16:creationId xmlns:a16="http://schemas.microsoft.com/office/drawing/2014/main" id="{86C059FD-B181-70AE-1E8C-1EFBCBAA1F75}"/>
              </a:ext>
            </a:extLst>
          </p:cNvPr>
          <p:cNvSpPr>
            <a:spLocks noChangeArrowheads="1"/>
          </p:cNvSpPr>
          <p:nvPr/>
        </p:nvSpPr>
        <p:spPr bwMode="auto">
          <a:xfrm>
            <a:off x="971600" y="13407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5" name="Picture 4">
            <a:extLst>
              <a:ext uri="{FF2B5EF4-FFF2-40B4-BE49-F238E27FC236}">
                <a16:creationId xmlns:a16="http://schemas.microsoft.com/office/drawing/2014/main" id="{7F32B6AB-98BB-9B7F-2ECD-4C37599C23B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892" y="1674495"/>
            <a:ext cx="8070215" cy="3509010"/>
          </a:xfrm>
          <a:prstGeom prst="rect">
            <a:avLst/>
          </a:prstGeom>
          <a:noFill/>
          <a:ln>
            <a:noFill/>
          </a:ln>
        </p:spPr>
      </p:pic>
    </p:spTree>
    <p:extLst>
      <p:ext uri="{BB962C8B-B14F-4D97-AF65-F5344CB8AC3E}">
        <p14:creationId xmlns:p14="http://schemas.microsoft.com/office/powerpoint/2010/main" val="355910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RFP Briefing Session Agenda</a:t>
            </a:r>
            <a:endParaRPr lang="en-ZA" dirty="0"/>
          </a:p>
        </p:txBody>
      </p:sp>
      <p:sp>
        <p:nvSpPr>
          <p:cNvPr id="3" name="Content Placeholder 2"/>
          <p:cNvSpPr>
            <a:spLocks noGrp="1"/>
          </p:cNvSpPr>
          <p:nvPr>
            <p:ph idx="1"/>
          </p:nvPr>
        </p:nvSpPr>
        <p:spPr>
          <a:xfrm>
            <a:off x="457200" y="1268760"/>
            <a:ext cx="8229600" cy="4320480"/>
          </a:xfrm>
        </p:spPr>
        <p:txBody>
          <a:bodyPr/>
          <a:lstStyle/>
          <a:p>
            <a:pPr>
              <a:lnSpc>
                <a:spcPct val="80000"/>
              </a:lnSpc>
              <a:defRPr/>
            </a:pPr>
            <a:r>
              <a:rPr lang="en-ZA" sz="1600" dirty="0"/>
              <a:t>Housekeeping </a:t>
            </a:r>
          </a:p>
          <a:p>
            <a:pPr marL="0" indent="0">
              <a:lnSpc>
                <a:spcPct val="80000"/>
              </a:lnSpc>
              <a:buNone/>
              <a:defRPr/>
            </a:pPr>
            <a:endParaRPr lang="en-ZA" sz="1600" dirty="0"/>
          </a:p>
          <a:p>
            <a:pPr>
              <a:lnSpc>
                <a:spcPct val="80000"/>
              </a:lnSpc>
              <a:defRPr/>
            </a:pPr>
            <a:r>
              <a:rPr lang="en-ZA" sz="1600" dirty="0"/>
              <a:t>Overview of the East London IDZ</a:t>
            </a:r>
            <a:endParaRPr lang="en-US" sz="1600" dirty="0"/>
          </a:p>
          <a:p>
            <a:pPr lvl="1">
              <a:lnSpc>
                <a:spcPct val="80000"/>
              </a:lnSpc>
              <a:buFont typeface="Arial" pitchFamily="34" charset="0"/>
              <a:buChar char="•"/>
              <a:defRPr/>
            </a:pPr>
            <a:r>
              <a:rPr lang="en-ZA" dirty="0"/>
              <a:t>Who is the East London IDZ</a:t>
            </a:r>
          </a:p>
          <a:p>
            <a:pPr marL="457200" lvl="1" indent="0">
              <a:lnSpc>
                <a:spcPct val="80000"/>
              </a:lnSpc>
              <a:buNone/>
              <a:defRPr/>
            </a:pPr>
            <a:endParaRPr lang="en-ZA" dirty="0"/>
          </a:p>
          <a:p>
            <a:pPr>
              <a:lnSpc>
                <a:spcPct val="80000"/>
              </a:lnSpc>
              <a:defRPr/>
            </a:pPr>
            <a:r>
              <a:rPr lang="en-ZA" sz="1600" dirty="0"/>
              <a:t>RFP Overview and General Information</a:t>
            </a:r>
          </a:p>
          <a:p>
            <a:pPr lvl="1">
              <a:lnSpc>
                <a:spcPct val="80000"/>
              </a:lnSpc>
              <a:buFont typeface="Arial" pitchFamily="34" charset="0"/>
              <a:buChar char="•"/>
              <a:defRPr/>
            </a:pPr>
            <a:r>
              <a:rPr lang="en-US" dirty="0"/>
              <a:t>Scope of Work</a:t>
            </a:r>
          </a:p>
          <a:p>
            <a:pPr lvl="1">
              <a:lnSpc>
                <a:spcPct val="80000"/>
              </a:lnSpc>
              <a:buFont typeface="Arial" pitchFamily="34" charset="0"/>
              <a:buChar char="•"/>
              <a:defRPr/>
            </a:pPr>
            <a:r>
              <a:rPr lang="en-US" dirty="0"/>
              <a:t>Considerations</a:t>
            </a:r>
          </a:p>
          <a:p>
            <a:pPr lvl="1">
              <a:lnSpc>
                <a:spcPct val="80000"/>
              </a:lnSpc>
              <a:buFont typeface="Arial" pitchFamily="34" charset="0"/>
              <a:buChar char="•"/>
              <a:defRPr/>
            </a:pPr>
            <a:r>
              <a:rPr lang="en-US" dirty="0"/>
              <a:t>Requirements</a:t>
            </a:r>
          </a:p>
          <a:p>
            <a:pPr lvl="1">
              <a:lnSpc>
                <a:spcPct val="80000"/>
              </a:lnSpc>
              <a:buFont typeface="Arial" pitchFamily="34" charset="0"/>
              <a:buChar char="•"/>
              <a:defRPr/>
            </a:pPr>
            <a:r>
              <a:rPr lang="en-US" dirty="0"/>
              <a:t>Response Format</a:t>
            </a:r>
          </a:p>
          <a:p>
            <a:pPr lvl="1">
              <a:lnSpc>
                <a:spcPct val="80000"/>
              </a:lnSpc>
              <a:buFont typeface="Arial" pitchFamily="34" charset="0"/>
              <a:buChar char="•"/>
              <a:defRPr/>
            </a:pPr>
            <a:r>
              <a:rPr lang="en-ZA" dirty="0"/>
              <a:t>RFP Completion Guidelines</a:t>
            </a:r>
          </a:p>
          <a:p>
            <a:pPr lvl="1">
              <a:lnSpc>
                <a:spcPct val="80000"/>
              </a:lnSpc>
              <a:buFont typeface="Arial" pitchFamily="34" charset="0"/>
              <a:buChar char="•"/>
              <a:defRPr/>
            </a:pPr>
            <a:r>
              <a:rPr lang="en-ZA" dirty="0"/>
              <a:t>Handling of Questions</a:t>
            </a:r>
          </a:p>
          <a:p>
            <a:pPr lvl="1">
              <a:lnSpc>
                <a:spcPct val="80000"/>
              </a:lnSpc>
              <a:buFont typeface="Arial" pitchFamily="34" charset="0"/>
              <a:buChar char="•"/>
              <a:defRPr/>
            </a:pPr>
            <a:r>
              <a:rPr lang="en-ZA" dirty="0"/>
              <a:t>ELIDZ Website</a:t>
            </a:r>
          </a:p>
          <a:p>
            <a:pPr marL="457200" lvl="1" indent="0">
              <a:lnSpc>
                <a:spcPct val="80000"/>
              </a:lnSpc>
              <a:buNone/>
              <a:defRPr/>
            </a:pPr>
            <a:endParaRPr lang="en-ZA" dirty="0"/>
          </a:p>
          <a:p>
            <a:pPr>
              <a:lnSpc>
                <a:spcPct val="80000"/>
              </a:lnSpc>
              <a:defRPr/>
            </a:pPr>
            <a:r>
              <a:rPr lang="en-ZA" sz="1600" dirty="0"/>
              <a:t>Procurement Guidelines</a:t>
            </a:r>
          </a:p>
          <a:p>
            <a:pPr marL="0" indent="0">
              <a:lnSpc>
                <a:spcPct val="80000"/>
              </a:lnSpc>
              <a:buNone/>
              <a:defRPr/>
            </a:pPr>
            <a:endParaRPr lang="en-US" sz="1600" dirty="0"/>
          </a:p>
          <a:p>
            <a:pPr>
              <a:lnSpc>
                <a:spcPct val="80000"/>
              </a:lnSpc>
              <a:defRPr/>
            </a:pPr>
            <a:r>
              <a:rPr lang="en-ZA" sz="1600" dirty="0"/>
              <a:t>Question and Answer Session</a:t>
            </a:r>
            <a:endParaRPr lang="en-US" sz="1600" dirty="0"/>
          </a:p>
          <a:p>
            <a:endParaRPr lang="en-ZA"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FE47E1-3C40-46FE-8141-B69C7A9C857D}" type="slidenum">
              <a:rPr kumimoji="0" lang="en-ZA" sz="12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Z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557534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normAutofit fontScale="90000"/>
          </a:bodyPr>
          <a:lstStyle/>
          <a:p>
            <a:r>
              <a:rPr lang="en-US" dirty="0" err="1"/>
              <a:t>Stormwind</a:t>
            </a:r>
            <a:r>
              <a:rPr lang="en-US" dirty="0"/>
              <a:t> Data Centre Overview</a:t>
            </a:r>
            <a:br>
              <a:rPr lang="en-ZA" sz="1800" b="1" u="none" strike="noStrike" kern="0" spc="0" dirty="0">
                <a:ln>
                  <a:noFill/>
                </a:ln>
                <a:effectLst>
                  <a:outerShdw sx="0" sy="0">
                    <a:srgbClr val="000000"/>
                  </a:outerShdw>
                </a:effectLst>
                <a:latin typeface="Calibri" panose="020F0502020204030204" pitchFamily="34" charset="0"/>
                <a:cs typeface="Calibri" panose="020F0502020204030204" pitchFamily="34" charset="0"/>
              </a:rPr>
            </a:b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20</a:t>
            </a:fld>
            <a:endParaRPr lang="en-ZA" dirty="0"/>
          </a:p>
        </p:txBody>
      </p:sp>
      <p:sp>
        <p:nvSpPr>
          <p:cNvPr id="3" name="Rectangle 2">
            <a:extLst>
              <a:ext uri="{FF2B5EF4-FFF2-40B4-BE49-F238E27FC236}">
                <a16:creationId xmlns:a16="http://schemas.microsoft.com/office/drawing/2014/main" id="{86C059FD-B181-70AE-1E8C-1EFBCBAA1F75}"/>
              </a:ext>
            </a:extLst>
          </p:cNvPr>
          <p:cNvSpPr>
            <a:spLocks noChangeArrowheads="1"/>
          </p:cNvSpPr>
          <p:nvPr/>
        </p:nvSpPr>
        <p:spPr bwMode="auto">
          <a:xfrm>
            <a:off x="971600" y="13407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6" name="Picture 5">
            <a:extLst>
              <a:ext uri="{FF2B5EF4-FFF2-40B4-BE49-F238E27FC236}">
                <a16:creationId xmlns:a16="http://schemas.microsoft.com/office/drawing/2014/main" id="{F1173594-19A7-8373-11D3-1D640BD772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7" y="1471445"/>
            <a:ext cx="7193036" cy="3689517"/>
          </a:xfrm>
          <a:prstGeom prst="rect">
            <a:avLst/>
          </a:prstGeom>
          <a:noFill/>
          <a:ln>
            <a:noFill/>
          </a:ln>
        </p:spPr>
      </p:pic>
    </p:spTree>
    <p:extLst>
      <p:ext uri="{BB962C8B-B14F-4D97-AF65-F5344CB8AC3E}">
        <p14:creationId xmlns:p14="http://schemas.microsoft.com/office/powerpoint/2010/main" val="24753691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88" y="207877"/>
            <a:ext cx="8229600" cy="376807"/>
          </a:xfrm>
        </p:spPr>
        <p:txBody>
          <a:bodyPr>
            <a:noAutofit/>
          </a:bodyPr>
          <a:lstStyle/>
          <a:p>
            <a:r>
              <a:rPr lang="en-US" dirty="0"/>
              <a:t>Functionality:</a:t>
            </a:r>
            <a:br>
              <a:rPr lang="en-US" sz="4400" dirty="0"/>
            </a:br>
            <a:br>
              <a:rPr lang="en-US" sz="1800" dirty="0">
                <a:latin typeface="+mn-lt"/>
              </a:rPr>
            </a:br>
            <a:br>
              <a:rPr lang="en-US" sz="1800" dirty="0">
                <a:latin typeface="+mn-lt"/>
              </a:rPr>
            </a:br>
            <a:endParaRPr lang="en-ZA" sz="1800" dirty="0">
              <a:latin typeface="+mn-lt"/>
            </a:endParaRPr>
          </a:p>
        </p:txBody>
      </p:sp>
      <p:sp>
        <p:nvSpPr>
          <p:cNvPr id="4" name="Slide Number Placeholder 3"/>
          <p:cNvSpPr>
            <a:spLocks noGrp="1"/>
          </p:cNvSpPr>
          <p:nvPr>
            <p:ph type="sldNum" sz="quarter" idx="4"/>
          </p:nvPr>
        </p:nvSpPr>
        <p:spPr/>
        <p:txBody>
          <a:bodyPr/>
          <a:lstStyle/>
          <a:p>
            <a:fld id="{50FE47E1-3C40-46FE-8141-B69C7A9C857D}" type="slidenum">
              <a:rPr lang="en-ZA" smtClean="0"/>
              <a:pPr/>
              <a:t>21</a:t>
            </a:fld>
            <a:endParaRPr lang="en-ZA" dirty="0"/>
          </a:p>
        </p:txBody>
      </p:sp>
      <p:sp>
        <p:nvSpPr>
          <p:cNvPr id="5" name="Content Placeholder 2">
            <a:extLst>
              <a:ext uri="{FF2B5EF4-FFF2-40B4-BE49-F238E27FC236}">
                <a16:creationId xmlns:a16="http://schemas.microsoft.com/office/drawing/2014/main" id="{3F447401-0541-4790-A3EB-4D7E2CF809F1}"/>
              </a:ext>
            </a:extLst>
          </p:cNvPr>
          <p:cNvSpPr>
            <a:spLocks noGrp="1"/>
          </p:cNvSpPr>
          <p:nvPr>
            <p:ph idx="1"/>
          </p:nvPr>
        </p:nvSpPr>
        <p:spPr>
          <a:xfrm>
            <a:off x="436209" y="1052736"/>
            <a:ext cx="8229600" cy="4536505"/>
          </a:xfrm>
        </p:spPr>
        <p:txBody>
          <a:bodyPr>
            <a:normAutofit/>
          </a:bodyPr>
          <a:lstStyle/>
          <a:p>
            <a:endParaRPr lang="en-ZA" sz="1400" dirty="0"/>
          </a:p>
          <a:p>
            <a:pPr marL="400050" lvl="1" indent="0">
              <a:buNone/>
              <a:defRPr/>
            </a:pPr>
            <a:endParaRPr lang="en-US" dirty="0">
              <a:solidFill>
                <a:schemeClr val="accent1">
                  <a:lumMod val="50000"/>
                </a:schemeClr>
              </a:solidFill>
            </a:endParaRPr>
          </a:p>
          <a:p>
            <a:pPr>
              <a:defRPr/>
            </a:pPr>
            <a:endParaRPr lang="en-US" b="0" dirty="0">
              <a:solidFill>
                <a:schemeClr val="accent1">
                  <a:lumMod val="50000"/>
                </a:schemeClr>
              </a:solidFill>
            </a:endParaRPr>
          </a:p>
          <a:p>
            <a:pPr>
              <a:defRPr/>
            </a:pPr>
            <a:endParaRPr lang="en-US" b="0" dirty="0">
              <a:solidFill>
                <a:schemeClr val="accent1">
                  <a:lumMod val="50000"/>
                </a:schemeClr>
              </a:solidFill>
            </a:endParaRPr>
          </a:p>
          <a:p>
            <a:pPr marL="0" indent="0">
              <a:buNone/>
              <a:defRPr/>
            </a:pPr>
            <a:endParaRPr lang="en-US" b="0" dirty="0">
              <a:solidFill>
                <a:schemeClr val="accent1">
                  <a:lumMod val="50000"/>
                </a:schemeClr>
              </a:solidFill>
            </a:endParaRPr>
          </a:p>
        </p:txBody>
      </p:sp>
      <p:sp>
        <p:nvSpPr>
          <p:cNvPr id="6" name="Content Placeholder 2">
            <a:extLst>
              <a:ext uri="{FF2B5EF4-FFF2-40B4-BE49-F238E27FC236}">
                <a16:creationId xmlns:a16="http://schemas.microsoft.com/office/drawing/2014/main" id="{D6198F30-1846-40FD-B258-86F6AF68B8C2}"/>
              </a:ext>
            </a:extLst>
          </p:cNvPr>
          <p:cNvSpPr txBox="1">
            <a:spLocks/>
          </p:cNvSpPr>
          <p:nvPr/>
        </p:nvSpPr>
        <p:spPr>
          <a:xfrm>
            <a:off x="588609" y="1205136"/>
            <a:ext cx="8229600" cy="45365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ZA" sz="1400" dirty="0"/>
          </a:p>
          <a:p>
            <a:pPr marL="400050" lvl="1" indent="0">
              <a:buFont typeface="Arial" pitchFamily="34" charset="0"/>
              <a:buNone/>
              <a:defRPr/>
            </a:pPr>
            <a:endParaRPr lang="en-US" dirty="0">
              <a:solidFill>
                <a:schemeClr val="accent1">
                  <a:lumMod val="50000"/>
                </a:schemeClr>
              </a:solidFill>
            </a:endParaRPr>
          </a:p>
          <a:p>
            <a:pPr>
              <a:defRPr/>
            </a:pPr>
            <a:endParaRPr lang="en-US" b="0" dirty="0">
              <a:solidFill>
                <a:schemeClr val="accent1">
                  <a:lumMod val="50000"/>
                </a:schemeClr>
              </a:solidFill>
            </a:endParaRPr>
          </a:p>
          <a:p>
            <a:pPr>
              <a:defRPr/>
            </a:pPr>
            <a:endParaRPr lang="en-US" b="0" dirty="0">
              <a:solidFill>
                <a:schemeClr val="accent1">
                  <a:lumMod val="50000"/>
                </a:schemeClr>
              </a:solidFill>
            </a:endParaRPr>
          </a:p>
          <a:p>
            <a:pPr marL="0" indent="0">
              <a:buFont typeface="Arial" pitchFamily="34" charset="0"/>
              <a:buNone/>
              <a:defRPr/>
            </a:pPr>
            <a:endParaRPr lang="en-US" b="0" dirty="0">
              <a:solidFill>
                <a:schemeClr val="accent1">
                  <a:lumMod val="50000"/>
                </a:schemeClr>
              </a:solidFill>
            </a:endParaRPr>
          </a:p>
        </p:txBody>
      </p:sp>
      <p:graphicFrame>
        <p:nvGraphicFramePr>
          <p:cNvPr id="3" name="Table 2">
            <a:extLst>
              <a:ext uri="{FF2B5EF4-FFF2-40B4-BE49-F238E27FC236}">
                <a16:creationId xmlns:a16="http://schemas.microsoft.com/office/drawing/2014/main" id="{6A4FAED1-33DC-9220-3024-D3C9826A3664}"/>
              </a:ext>
            </a:extLst>
          </p:cNvPr>
          <p:cNvGraphicFramePr>
            <a:graphicFrameLocks noGrp="1"/>
          </p:cNvGraphicFramePr>
          <p:nvPr>
            <p:extLst>
              <p:ext uri="{D42A27DB-BD31-4B8C-83A1-F6EECF244321}">
                <p14:modId xmlns:p14="http://schemas.microsoft.com/office/powerpoint/2010/main" val="3647117953"/>
              </p:ext>
            </p:extLst>
          </p:nvPr>
        </p:nvGraphicFramePr>
        <p:xfrm>
          <a:off x="436209" y="922913"/>
          <a:ext cx="8242440" cy="4819904"/>
        </p:xfrm>
        <a:graphic>
          <a:graphicData uri="http://schemas.openxmlformats.org/drawingml/2006/table">
            <a:tbl>
              <a:tblPr firstRow="1" firstCol="1" bandRow="1">
                <a:tableStyleId>{93296810-A885-4BE3-A3E7-6D5BEEA58F35}</a:tableStyleId>
              </a:tblPr>
              <a:tblGrid>
                <a:gridCol w="1434185">
                  <a:extLst>
                    <a:ext uri="{9D8B030D-6E8A-4147-A177-3AD203B41FA5}">
                      <a16:colId xmlns:a16="http://schemas.microsoft.com/office/drawing/2014/main" val="1603740749"/>
                    </a:ext>
                  </a:extLst>
                </a:gridCol>
                <a:gridCol w="1308899">
                  <a:extLst>
                    <a:ext uri="{9D8B030D-6E8A-4147-A177-3AD203B41FA5}">
                      <a16:colId xmlns:a16="http://schemas.microsoft.com/office/drawing/2014/main" val="332564139"/>
                    </a:ext>
                  </a:extLst>
                </a:gridCol>
                <a:gridCol w="727765">
                  <a:extLst>
                    <a:ext uri="{9D8B030D-6E8A-4147-A177-3AD203B41FA5}">
                      <a16:colId xmlns:a16="http://schemas.microsoft.com/office/drawing/2014/main" val="3159325962"/>
                    </a:ext>
                  </a:extLst>
                </a:gridCol>
                <a:gridCol w="794898">
                  <a:extLst>
                    <a:ext uri="{9D8B030D-6E8A-4147-A177-3AD203B41FA5}">
                      <a16:colId xmlns:a16="http://schemas.microsoft.com/office/drawing/2014/main" val="3242425906"/>
                    </a:ext>
                  </a:extLst>
                </a:gridCol>
                <a:gridCol w="3976693">
                  <a:extLst>
                    <a:ext uri="{9D8B030D-6E8A-4147-A177-3AD203B41FA5}">
                      <a16:colId xmlns:a16="http://schemas.microsoft.com/office/drawing/2014/main" val="4082097139"/>
                    </a:ext>
                  </a:extLst>
                </a:gridCol>
              </a:tblGrid>
              <a:tr h="746746">
                <a:tc>
                  <a:txBody>
                    <a:bodyPr/>
                    <a:lstStyle/>
                    <a:p>
                      <a:pPr algn="ctr"/>
                      <a:r>
                        <a:rPr lang="en-ZA" sz="1600" dirty="0">
                          <a:effectLst/>
                        </a:rPr>
                        <a:t>Evaluation Areas</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Evaluation Criteria</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Total Max Points</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Item Max Points</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Evaluation Description</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2930624566"/>
                  </a:ext>
                </a:extLst>
              </a:tr>
              <a:tr h="1188004">
                <a:tc rowSpan="4">
                  <a:txBody>
                    <a:bodyPr/>
                    <a:lstStyle/>
                    <a:p>
                      <a:r>
                        <a:rPr lang="en-ZA" sz="1600">
                          <a:effectLst/>
                        </a:rPr>
                        <a:t>Project Approach</a:t>
                      </a:r>
                    </a:p>
                    <a:p>
                      <a:r>
                        <a:rPr lang="en-ZA" sz="1600">
                          <a:effectLst/>
                        </a:rPr>
                        <a:t> </a:t>
                      </a:r>
                    </a:p>
                    <a:p>
                      <a:r>
                        <a:rPr lang="en-ZA" sz="1600">
                          <a:effectLst/>
                        </a:rPr>
                        <a:t> </a:t>
                      </a:r>
                    </a:p>
                    <a:p>
                      <a:r>
                        <a:rPr lang="en-ZA" sz="1600">
                          <a:effectLst/>
                        </a:rPr>
                        <a:t> </a:t>
                      </a:r>
                    </a:p>
                    <a:p>
                      <a:r>
                        <a:rPr lang="en-ZA" sz="1600">
                          <a:effectLst/>
                        </a:rPr>
                        <a:t> </a:t>
                      </a:r>
                    </a:p>
                    <a:p>
                      <a:r>
                        <a:rPr lang="en-ZA" sz="1600">
                          <a:effectLst/>
                        </a:rPr>
                        <a:t> </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rowSpan="2">
                  <a:txBody>
                    <a:bodyPr/>
                    <a:lstStyle/>
                    <a:p>
                      <a:r>
                        <a:rPr lang="en-ZA" sz="1600" dirty="0">
                          <a:effectLst/>
                        </a:rPr>
                        <a:t>Fault Logging</a:t>
                      </a:r>
                    </a:p>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rowSpan="2">
                  <a:txBody>
                    <a:bodyPr/>
                    <a:lstStyle/>
                    <a:p>
                      <a:pPr algn="ctr"/>
                      <a:r>
                        <a:rPr lang="en-ZA" sz="1600">
                          <a:effectLst/>
                        </a:rPr>
                        <a:t>20</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20</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Evidence of a service desk provided for fault logging</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1850333312"/>
                  </a:ext>
                </a:extLst>
              </a:tr>
              <a:tr h="848575">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ZA" sz="1600">
                          <a:effectLst/>
                        </a:rPr>
                        <a:t>0</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No service desk provided for fault logging</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3297559196"/>
                  </a:ext>
                </a:extLst>
              </a:tr>
              <a:tr h="1357719">
                <a:tc vMerge="1">
                  <a:txBody>
                    <a:bodyPr/>
                    <a:lstStyle/>
                    <a:p>
                      <a:endParaRPr lang="en-ZA"/>
                    </a:p>
                  </a:txBody>
                  <a:tcPr/>
                </a:tc>
                <a:tc rowSpan="2">
                  <a:txBody>
                    <a:bodyPr/>
                    <a:lstStyle/>
                    <a:p>
                      <a:r>
                        <a:rPr lang="en-ZA" sz="1600">
                          <a:effectLst/>
                        </a:rPr>
                        <a:t>Project Management</a:t>
                      </a:r>
                    </a:p>
                    <a:p>
                      <a:r>
                        <a:rPr lang="en-ZA" sz="1600">
                          <a:effectLst/>
                        </a:rPr>
                        <a:t> </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rowSpan="2">
                  <a:txBody>
                    <a:bodyPr/>
                    <a:lstStyle/>
                    <a:p>
                      <a:pPr algn="ctr"/>
                      <a:r>
                        <a:rPr lang="en-ZA" sz="1600" dirty="0">
                          <a:effectLst/>
                        </a:rPr>
                        <a:t>15</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15</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Draft project plan provided with milestones and timeline</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124495389"/>
                  </a:ext>
                </a:extLst>
              </a:tr>
              <a:tr h="67886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ZA" sz="1600">
                          <a:effectLst/>
                        </a:rPr>
                        <a:t>0</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No draft project plan provided</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4199977257"/>
                  </a:ext>
                </a:extLst>
              </a:tr>
            </a:tbl>
          </a:graphicData>
        </a:graphic>
      </p:graphicFrame>
    </p:spTree>
    <p:extLst>
      <p:ext uri="{BB962C8B-B14F-4D97-AF65-F5344CB8AC3E}">
        <p14:creationId xmlns:p14="http://schemas.microsoft.com/office/powerpoint/2010/main" val="29166544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88" y="207877"/>
            <a:ext cx="8229600" cy="376807"/>
          </a:xfrm>
        </p:spPr>
        <p:txBody>
          <a:bodyPr>
            <a:noAutofit/>
          </a:bodyPr>
          <a:lstStyle/>
          <a:p>
            <a:r>
              <a:rPr lang="en-US" dirty="0"/>
              <a:t>Functionality:</a:t>
            </a:r>
            <a:br>
              <a:rPr lang="en-US" sz="4400" dirty="0"/>
            </a:br>
            <a:br>
              <a:rPr lang="en-US" sz="1800" dirty="0">
                <a:latin typeface="+mn-lt"/>
              </a:rPr>
            </a:br>
            <a:br>
              <a:rPr lang="en-US" sz="1800" dirty="0">
                <a:latin typeface="+mn-lt"/>
              </a:rPr>
            </a:br>
            <a:endParaRPr lang="en-ZA" sz="1800" dirty="0">
              <a:latin typeface="+mn-lt"/>
            </a:endParaRPr>
          </a:p>
        </p:txBody>
      </p:sp>
      <p:sp>
        <p:nvSpPr>
          <p:cNvPr id="4" name="Slide Number Placeholder 3"/>
          <p:cNvSpPr>
            <a:spLocks noGrp="1"/>
          </p:cNvSpPr>
          <p:nvPr>
            <p:ph type="sldNum" sz="quarter" idx="4"/>
          </p:nvPr>
        </p:nvSpPr>
        <p:spPr/>
        <p:txBody>
          <a:bodyPr/>
          <a:lstStyle/>
          <a:p>
            <a:fld id="{50FE47E1-3C40-46FE-8141-B69C7A9C857D}" type="slidenum">
              <a:rPr lang="en-ZA" smtClean="0"/>
              <a:pPr/>
              <a:t>22</a:t>
            </a:fld>
            <a:endParaRPr lang="en-ZA" dirty="0"/>
          </a:p>
        </p:txBody>
      </p:sp>
      <p:sp>
        <p:nvSpPr>
          <p:cNvPr id="5" name="Content Placeholder 2">
            <a:extLst>
              <a:ext uri="{FF2B5EF4-FFF2-40B4-BE49-F238E27FC236}">
                <a16:creationId xmlns:a16="http://schemas.microsoft.com/office/drawing/2014/main" id="{3F447401-0541-4790-A3EB-4D7E2CF809F1}"/>
              </a:ext>
            </a:extLst>
          </p:cNvPr>
          <p:cNvSpPr>
            <a:spLocks noGrp="1"/>
          </p:cNvSpPr>
          <p:nvPr>
            <p:ph idx="1"/>
          </p:nvPr>
        </p:nvSpPr>
        <p:spPr>
          <a:xfrm>
            <a:off x="436209" y="1052736"/>
            <a:ext cx="8229600" cy="4536505"/>
          </a:xfrm>
        </p:spPr>
        <p:txBody>
          <a:bodyPr>
            <a:normAutofit/>
          </a:bodyPr>
          <a:lstStyle/>
          <a:p>
            <a:endParaRPr lang="en-ZA" sz="1400" dirty="0"/>
          </a:p>
          <a:p>
            <a:pPr marL="400050" lvl="1" indent="0">
              <a:buNone/>
              <a:defRPr/>
            </a:pPr>
            <a:endParaRPr lang="en-US" dirty="0">
              <a:solidFill>
                <a:schemeClr val="accent1">
                  <a:lumMod val="50000"/>
                </a:schemeClr>
              </a:solidFill>
            </a:endParaRPr>
          </a:p>
          <a:p>
            <a:pPr>
              <a:defRPr/>
            </a:pPr>
            <a:endParaRPr lang="en-US" b="0" dirty="0">
              <a:solidFill>
                <a:schemeClr val="accent1">
                  <a:lumMod val="50000"/>
                </a:schemeClr>
              </a:solidFill>
            </a:endParaRPr>
          </a:p>
          <a:p>
            <a:pPr>
              <a:defRPr/>
            </a:pPr>
            <a:endParaRPr lang="en-US" b="0" dirty="0">
              <a:solidFill>
                <a:schemeClr val="accent1">
                  <a:lumMod val="50000"/>
                </a:schemeClr>
              </a:solidFill>
            </a:endParaRPr>
          </a:p>
          <a:p>
            <a:pPr marL="0" indent="0">
              <a:buNone/>
              <a:defRPr/>
            </a:pPr>
            <a:endParaRPr lang="en-US" b="0" dirty="0">
              <a:solidFill>
                <a:schemeClr val="accent1">
                  <a:lumMod val="50000"/>
                </a:schemeClr>
              </a:solidFill>
            </a:endParaRPr>
          </a:p>
        </p:txBody>
      </p:sp>
      <p:sp>
        <p:nvSpPr>
          <p:cNvPr id="6" name="Content Placeholder 2">
            <a:extLst>
              <a:ext uri="{FF2B5EF4-FFF2-40B4-BE49-F238E27FC236}">
                <a16:creationId xmlns:a16="http://schemas.microsoft.com/office/drawing/2014/main" id="{D6198F30-1846-40FD-B258-86F6AF68B8C2}"/>
              </a:ext>
            </a:extLst>
          </p:cNvPr>
          <p:cNvSpPr txBox="1">
            <a:spLocks/>
          </p:cNvSpPr>
          <p:nvPr/>
        </p:nvSpPr>
        <p:spPr>
          <a:xfrm>
            <a:off x="588609" y="1205136"/>
            <a:ext cx="8229600" cy="45365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ZA" sz="1400" dirty="0"/>
          </a:p>
          <a:p>
            <a:pPr marL="400050" lvl="1" indent="0">
              <a:buFont typeface="Arial" pitchFamily="34" charset="0"/>
              <a:buNone/>
              <a:defRPr/>
            </a:pPr>
            <a:endParaRPr lang="en-US" dirty="0">
              <a:solidFill>
                <a:schemeClr val="accent1">
                  <a:lumMod val="50000"/>
                </a:schemeClr>
              </a:solidFill>
            </a:endParaRPr>
          </a:p>
          <a:p>
            <a:pPr>
              <a:defRPr/>
            </a:pPr>
            <a:endParaRPr lang="en-US" b="0" dirty="0">
              <a:solidFill>
                <a:schemeClr val="accent1">
                  <a:lumMod val="50000"/>
                </a:schemeClr>
              </a:solidFill>
            </a:endParaRPr>
          </a:p>
          <a:p>
            <a:pPr>
              <a:defRPr/>
            </a:pPr>
            <a:endParaRPr lang="en-US" b="0" dirty="0">
              <a:solidFill>
                <a:schemeClr val="accent1">
                  <a:lumMod val="50000"/>
                </a:schemeClr>
              </a:solidFill>
            </a:endParaRPr>
          </a:p>
          <a:p>
            <a:pPr marL="0" indent="0">
              <a:buFont typeface="Arial" pitchFamily="34" charset="0"/>
              <a:buNone/>
              <a:defRPr/>
            </a:pPr>
            <a:endParaRPr lang="en-US" b="0" dirty="0">
              <a:solidFill>
                <a:schemeClr val="accent1">
                  <a:lumMod val="50000"/>
                </a:schemeClr>
              </a:solidFill>
            </a:endParaRPr>
          </a:p>
        </p:txBody>
      </p:sp>
      <p:graphicFrame>
        <p:nvGraphicFramePr>
          <p:cNvPr id="3" name="Table 2">
            <a:extLst>
              <a:ext uri="{FF2B5EF4-FFF2-40B4-BE49-F238E27FC236}">
                <a16:creationId xmlns:a16="http://schemas.microsoft.com/office/drawing/2014/main" id="{6A4FAED1-33DC-9220-3024-D3C9826A3664}"/>
              </a:ext>
            </a:extLst>
          </p:cNvPr>
          <p:cNvGraphicFramePr>
            <a:graphicFrameLocks noGrp="1"/>
          </p:cNvGraphicFramePr>
          <p:nvPr>
            <p:extLst>
              <p:ext uri="{D42A27DB-BD31-4B8C-83A1-F6EECF244321}">
                <p14:modId xmlns:p14="http://schemas.microsoft.com/office/powerpoint/2010/main" val="2630945334"/>
              </p:ext>
            </p:extLst>
          </p:nvPr>
        </p:nvGraphicFramePr>
        <p:xfrm>
          <a:off x="436209" y="922913"/>
          <a:ext cx="8242440" cy="4972466"/>
        </p:xfrm>
        <a:graphic>
          <a:graphicData uri="http://schemas.openxmlformats.org/drawingml/2006/table">
            <a:tbl>
              <a:tblPr firstRow="1" firstCol="1" bandRow="1">
                <a:tableStyleId>{93296810-A885-4BE3-A3E7-6D5BEEA58F35}</a:tableStyleId>
              </a:tblPr>
              <a:tblGrid>
                <a:gridCol w="1434185">
                  <a:extLst>
                    <a:ext uri="{9D8B030D-6E8A-4147-A177-3AD203B41FA5}">
                      <a16:colId xmlns:a16="http://schemas.microsoft.com/office/drawing/2014/main" val="1603740749"/>
                    </a:ext>
                  </a:extLst>
                </a:gridCol>
                <a:gridCol w="1333454">
                  <a:extLst>
                    <a:ext uri="{9D8B030D-6E8A-4147-A177-3AD203B41FA5}">
                      <a16:colId xmlns:a16="http://schemas.microsoft.com/office/drawing/2014/main" val="332564139"/>
                    </a:ext>
                  </a:extLst>
                </a:gridCol>
                <a:gridCol w="703210">
                  <a:extLst>
                    <a:ext uri="{9D8B030D-6E8A-4147-A177-3AD203B41FA5}">
                      <a16:colId xmlns:a16="http://schemas.microsoft.com/office/drawing/2014/main" val="3159325962"/>
                    </a:ext>
                  </a:extLst>
                </a:gridCol>
                <a:gridCol w="794898">
                  <a:extLst>
                    <a:ext uri="{9D8B030D-6E8A-4147-A177-3AD203B41FA5}">
                      <a16:colId xmlns:a16="http://schemas.microsoft.com/office/drawing/2014/main" val="3242425906"/>
                    </a:ext>
                  </a:extLst>
                </a:gridCol>
                <a:gridCol w="3976693">
                  <a:extLst>
                    <a:ext uri="{9D8B030D-6E8A-4147-A177-3AD203B41FA5}">
                      <a16:colId xmlns:a16="http://schemas.microsoft.com/office/drawing/2014/main" val="4082097139"/>
                    </a:ext>
                  </a:extLst>
                </a:gridCol>
              </a:tblGrid>
              <a:tr h="704935">
                <a:tc>
                  <a:txBody>
                    <a:bodyPr/>
                    <a:lstStyle/>
                    <a:p>
                      <a:pPr algn="ctr"/>
                      <a:r>
                        <a:rPr lang="en-ZA" sz="1600" dirty="0">
                          <a:effectLst/>
                        </a:rPr>
                        <a:t>Evaluation Areas</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Evaluation Criteria</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Total Max Points</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Item Max Points</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Evaluation Description</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2930624566"/>
                  </a:ext>
                </a:extLst>
              </a:tr>
              <a:tr h="1409870">
                <a:tc rowSpan="3">
                  <a:txBody>
                    <a:bodyPr/>
                    <a:lstStyle/>
                    <a:p>
                      <a:r>
                        <a:rPr lang="en-ZA" sz="1800" b="1" kern="1200" dirty="0">
                          <a:solidFill>
                            <a:schemeClr val="lt1"/>
                          </a:solidFill>
                          <a:effectLst/>
                          <a:latin typeface="+mn-lt"/>
                          <a:ea typeface="+mn-ea"/>
                          <a:cs typeface="+mn-cs"/>
                        </a:rPr>
                        <a:t>Service Providers Expertise and Resources</a:t>
                      </a:r>
                    </a:p>
                    <a:p>
                      <a:r>
                        <a:rPr lang="en-ZA" sz="1600" dirty="0">
                          <a:effectLst/>
                        </a:rPr>
                        <a:t> </a:t>
                      </a:r>
                    </a:p>
                    <a:p>
                      <a:r>
                        <a:rPr lang="en-ZA" sz="1600" dirty="0">
                          <a:effectLst/>
                        </a:rPr>
                        <a:t> </a:t>
                      </a:r>
                    </a:p>
                    <a:p>
                      <a:r>
                        <a:rPr lang="en-ZA" sz="1600" dirty="0">
                          <a:effectLst/>
                        </a:rPr>
                        <a:t> </a:t>
                      </a:r>
                    </a:p>
                    <a:p>
                      <a:r>
                        <a:rPr lang="en-ZA" sz="1600" dirty="0">
                          <a:effectLst/>
                        </a:rPr>
                        <a:t> </a:t>
                      </a:r>
                    </a:p>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rowSpan="3">
                  <a:txBody>
                    <a:bodyPr/>
                    <a:lstStyle/>
                    <a:p>
                      <a:r>
                        <a:rPr lang="en-ZA" sz="1800" kern="1200" dirty="0">
                          <a:solidFill>
                            <a:schemeClr val="dk1"/>
                          </a:solidFill>
                          <a:effectLst/>
                          <a:latin typeface="+mn-lt"/>
                          <a:ea typeface="+mn-ea"/>
                          <a:cs typeface="+mn-cs"/>
                        </a:rPr>
                        <a:t>Skills Competency</a:t>
                      </a:r>
                    </a:p>
                    <a:p>
                      <a:r>
                        <a:rPr lang="en-ZA" sz="1600" dirty="0">
                          <a:effectLst/>
                        </a:rPr>
                        <a:t> </a:t>
                      </a:r>
                    </a:p>
                    <a:p>
                      <a:r>
                        <a:rPr lang="en-ZA" sz="1600" dirty="0">
                          <a:effectLst/>
                        </a:rPr>
                        <a:t> </a:t>
                      </a:r>
                      <a:endParaRPr lang="en-ZA" sz="1600" dirty="0">
                        <a:effectLst/>
                        <a:latin typeface="Times New Roman" panose="02020603050405020304" pitchFamily="18" charset="0"/>
                      </a:endParaRPr>
                    </a:p>
                  </a:txBody>
                  <a:tcPr marL="68444" marR="68444" marT="0" marB="0" anchor="ctr"/>
                </a:tc>
                <a:tc rowSpan="3">
                  <a:txBody>
                    <a:bodyPr/>
                    <a:lstStyle/>
                    <a:p>
                      <a:pPr algn="ctr"/>
                      <a:r>
                        <a:rPr lang="en-ZA" sz="1600" dirty="0">
                          <a:effectLst/>
                        </a:rPr>
                        <a:t>25</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25</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kern="1200" dirty="0">
                          <a:solidFill>
                            <a:schemeClr val="dk1"/>
                          </a:solidFill>
                          <a:effectLst/>
                          <a:latin typeface="+mn-lt"/>
                          <a:ea typeface="+mn-ea"/>
                          <a:cs typeface="+mn-cs"/>
                        </a:rPr>
                        <a:t>Project team members with relevant certifications in both Data Centre and Fiber technologies: </a:t>
                      </a:r>
                      <a:r>
                        <a:rPr lang="en-US" sz="1600" kern="1200" dirty="0">
                          <a:solidFill>
                            <a:schemeClr val="dk1"/>
                          </a:solidFill>
                          <a:effectLst/>
                          <a:latin typeface="+mn-lt"/>
                          <a:ea typeface="+mn-ea"/>
                          <a:cs typeface="+mn-cs"/>
                        </a:rPr>
                        <a:t>Schneider Electric Cooling and Power </a:t>
                      </a:r>
                      <a:r>
                        <a:rPr lang="en-US" sz="1600" kern="1200" dirty="0">
                          <a:solidFill>
                            <a:srgbClr val="FF0000"/>
                          </a:solidFill>
                          <a:effectLst/>
                          <a:latin typeface="+mn-lt"/>
                          <a:ea typeface="+mn-ea"/>
                          <a:cs typeface="+mn-cs"/>
                        </a:rPr>
                        <a:t>field service certified</a:t>
                      </a:r>
                      <a:r>
                        <a:rPr lang="en-US" sz="1600" kern="1200" dirty="0">
                          <a:solidFill>
                            <a:schemeClr val="dk1"/>
                          </a:solidFill>
                          <a:effectLst/>
                          <a:latin typeface="+mn-lt"/>
                          <a:ea typeface="+mn-ea"/>
                          <a:cs typeface="+mn-cs"/>
                        </a:rPr>
                        <a:t>, relevant specific SE Products and appropriate Structured Data Centre Fiber certifications</a:t>
                      </a:r>
                      <a:endParaRPr lang="en-ZA" sz="1400" dirty="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1850333312"/>
                  </a:ext>
                </a:extLst>
              </a:tr>
              <a:tr h="12088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ZA" sz="1600" dirty="0">
                          <a:effectLst/>
                        </a:rPr>
                        <a:t>20</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kern="1200" dirty="0">
                          <a:solidFill>
                            <a:schemeClr val="dk1"/>
                          </a:solidFill>
                          <a:effectLst/>
                          <a:latin typeface="+mn-lt"/>
                          <a:ea typeface="+mn-ea"/>
                          <a:cs typeface="+mn-cs"/>
                        </a:rPr>
                        <a:t>Project team members with relevant certifications in both Data Centre and Fiber technologies: </a:t>
                      </a:r>
                      <a:r>
                        <a:rPr lang="en-US" sz="1600" kern="1200" dirty="0">
                          <a:solidFill>
                            <a:schemeClr val="dk1"/>
                          </a:solidFill>
                          <a:effectLst/>
                          <a:latin typeface="+mn-lt"/>
                          <a:ea typeface="+mn-ea"/>
                          <a:cs typeface="+mn-cs"/>
                        </a:rPr>
                        <a:t>Schneider Electric Cooling and Power </a:t>
                      </a:r>
                      <a:r>
                        <a:rPr lang="en-US" sz="1600" kern="1200" dirty="0">
                          <a:solidFill>
                            <a:srgbClr val="FF0000"/>
                          </a:solidFill>
                          <a:effectLst/>
                          <a:latin typeface="+mn-lt"/>
                          <a:ea typeface="+mn-ea"/>
                          <a:cs typeface="+mn-cs"/>
                        </a:rPr>
                        <a:t>field service certified </a:t>
                      </a:r>
                      <a:r>
                        <a:rPr lang="en-US" sz="1600" kern="1200" dirty="0">
                          <a:solidFill>
                            <a:schemeClr val="dk1"/>
                          </a:solidFill>
                          <a:effectLst/>
                          <a:latin typeface="+mn-lt"/>
                          <a:ea typeface="+mn-ea"/>
                          <a:cs typeface="+mn-cs"/>
                        </a:rPr>
                        <a:t>and appropriate Structured Data Centre Fiber certifications</a:t>
                      </a:r>
                      <a:endParaRPr lang="en-ZA" sz="1400" dirty="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3297559196"/>
                  </a:ext>
                </a:extLst>
              </a:tr>
              <a:tr h="1558706">
                <a:tc vMerge="1">
                  <a:txBody>
                    <a:bodyPr/>
                    <a:lstStyle/>
                    <a:p>
                      <a:endParaRPr lang="en-ZA"/>
                    </a:p>
                  </a:txBody>
                  <a:tcPr/>
                </a:tc>
                <a:tc vMerge="1">
                  <a:txBody>
                    <a:bodyPr/>
                    <a:lstStyle/>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vMerge="1">
                  <a:txBody>
                    <a:bodyPr/>
                    <a:lstStyle/>
                    <a:p>
                      <a:pPr algn="ct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GB" sz="1600" dirty="0">
                          <a:effectLst/>
                          <a:latin typeface="Times New Roman" panose="02020603050405020304" pitchFamily="18" charset="0"/>
                          <a:ea typeface="Times New Roman" panose="02020603050405020304" pitchFamily="18" charset="0"/>
                        </a:rPr>
                        <a:t>0</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kern="1200" dirty="0">
                          <a:solidFill>
                            <a:schemeClr val="dk1"/>
                          </a:solidFill>
                          <a:effectLst/>
                          <a:latin typeface="+mn-lt"/>
                          <a:ea typeface="+mn-ea"/>
                          <a:cs typeface="+mn-cs"/>
                        </a:rPr>
                        <a:t>Project team members have no relevant certifications to support the project or only in one discipline</a:t>
                      </a:r>
                      <a:endParaRPr lang="en-ZA" sz="1400" dirty="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124495389"/>
                  </a:ext>
                </a:extLst>
              </a:tr>
            </a:tbl>
          </a:graphicData>
        </a:graphic>
      </p:graphicFrame>
    </p:spTree>
    <p:extLst>
      <p:ext uri="{BB962C8B-B14F-4D97-AF65-F5344CB8AC3E}">
        <p14:creationId xmlns:p14="http://schemas.microsoft.com/office/powerpoint/2010/main" val="383636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88" y="207877"/>
            <a:ext cx="8229600" cy="376807"/>
          </a:xfrm>
        </p:spPr>
        <p:txBody>
          <a:bodyPr>
            <a:noAutofit/>
          </a:bodyPr>
          <a:lstStyle/>
          <a:p>
            <a:r>
              <a:rPr lang="en-US" dirty="0"/>
              <a:t>Functionality:</a:t>
            </a:r>
            <a:br>
              <a:rPr lang="en-US" sz="4400" dirty="0"/>
            </a:br>
            <a:br>
              <a:rPr lang="en-US" sz="1800" dirty="0">
                <a:latin typeface="+mn-lt"/>
              </a:rPr>
            </a:br>
            <a:br>
              <a:rPr lang="en-US" sz="1800" dirty="0">
                <a:latin typeface="+mn-lt"/>
              </a:rPr>
            </a:br>
            <a:endParaRPr lang="en-ZA" sz="1800" dirty="0">
              <a:latin typeface="+mn-lt"/>
            </a:endParaRPr>
          </a:p>
        </p:txBody>
      </p:sp>
      <p:sp>
        <p:nvSpPr>
          <p:cNvPr id="4" name="Slide Number Placeholder 3"/>
          <p:cNvSpPr>
            <a:spLocks noGrp="1"/>
          </p:cNvSpPr>
          <p:nvPr>
            <p:ph type="sldNum" sz="quarter" idx="4"/>
          </p:nvPr>
        </p:nvSpPr>
        <p:spPr/>
        <p:txBody>
          <a:bodyPr/>
          <a:lstStyle/>
          <a:p>
            <a:fld id="{50FE47E1-3C40-46FE-8141-B69C7A9C857D}" type="slidenum">
              <a:rPr lang="en-ZA" smtClean="0"/>
              <a:pPr/>
              <a:t>23</a:t>
            </a:fld>
            <a:endParaRPr lang="en-ZA" dirty="0"/>
          </a:p>
        </p:txBody>
      </p:sp>
      <p:sp>
        <p:nvSpPr>
          <p:cNvPr id="5" name="Content Placeholder 2">
            <a:extLst>
              <a:ext uri="{FF2B5EF4-FFF2-40B4-BE49-F238E27FC236}">
                <a16:creationId xmlns:a16="http://schemas.microsoft.com/office/drawing/2014/main" id="{3F447401-0541-4790-A3EB-4D7E2CF809F1}"/>
              </a:ext>
            </a:extLst>
          </p:cNvPr>
          <p:cNvSpPr>
            <a:spLocks noGrp="1"/>
          </p:cNvSpPr>
          <p:nvPr>
            <p:ph idx="1"/>
          </p:nvPr>
        </p:nvSpPr>
        <p:spPr>
          <a:xfrm>
            <a:off x="436209" y="1052736"/>
            <a:ext cx="8229600" cy="4536505"/>
          </a:xfrm>
        </p:spPr>
        <p:txBody>
          <a:bodyPr>
            <a:normAutofit/>
          </a:bodyPr>
          <a:lstStyle/>
          <a:p>
            <a:endParaRPr lang="en-ZA" sz="1400" dirty="0"/>
          </a:p>
          <a:p>
            <a:pPr marL="400050" lvl="1" indent="0">
              <a:buNone/>
              <a:defRPr/>
            </a:pPr>
            <a:endParaRPr lang="en-US" dirty="0">
              <a:solidFill>
                <a:schemeClr val="accent1">
                  <a:lumMod val="50000"/>
                </a:schemeClr>
              </a:solidFill>
            </a:endParaRPr>
          </a:p>
          <a:p>
            <a:pPr>
              <a:defRPr/>
            </a:pPr>
            <a:endParaRPr lang="en-US" b="0" dirty="0">
              <a:solidFill>
                <a:schemeClr val="accent1">
                  <a:lumMod val="50000"/>
                </a:schemeClr>
              </a:solidFill>
            </a:endParaRPr>
          </a:p>
          <a:p>
            <a:pPr>
              <a:defRPr/>
            </a:pPr>
            <a:endParaRPr lang="en-US" b="0" dirty="0">
              <a:solidFill>
                <a:schemeClr val="accent1">
                  <a:lumMod val="50000"/>
                </a:schemeClr>
              </a:solidFill>
            </a:endParaRPr>
          </a:p>
          <a:p>
            <a:pPr marL="0" indent="0">
              <a:buNone/>
              <a:defRPr/>
            </a:pPr>
            <a:endParaRPr lang="en-US" b="0" dirty="0">
              <a:solidFill>
                <a:schemeClr val="accent1">
                  <a:lumMod val="50000"/>
                </a:schemeClr>
              </a:solidFill>
            </a:endParaRPr>
          </a:p>
        </p:txBody>
      </p:sp>
      <p:sp>
        <p:nvSpPr>
          <p:cNvPr id="6" name="Content Placeholder 2">
            <a:extLst>
              <a:ext uri="{FF2B5EF4-FFF2-40B4-BE49-F238E27FC236}">
                <a16:creationId xmlns:a16="http://schemas.microsoft.com/office/drawing/2014/main" id="{D6198F30-1846-40FD-B258-86F6AF68B8C2}"/>
              </a:ext>
            </a:extLst>
          </p:cNvPr>
          <p:cNvSpPr txBox="1">
            <a:spLocks/>
          </p:cNvSpPr>
          <p:nvPr/>
        </p:nvSpPr>
        <p:spPr>
          <a:xfrm>
            <a:off x="588609" y="1205136"/>
            <a:ext cx="8229600" cy="45365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ZA" sz="1400" dirty="0"/>
          </a:p>
          <a:p>
            <a:pPr marL="400050" lvl="1" indent="0">
              <a:buFont typeface="Arial" pitchFamily="34" charset="0"/>
              <a:buNone/>
              <a:defRPr/>
            </a:pPr>
            <a:endParaRPr lang="en-US" dirty="0">
              <a:solidFill>
                <a:schemeClr val="accent1">
                  <a:lumMod val="50000"/>
                </a:schemeClr>
              </a:solidFill>
            </a:endParaRPr>
          </a:p>
          <a:p>
            <a:pPr>
              <a:defRPr/>
            </a:pPr>
            <a:endParaRPr lang="en-US" b="0" dirty="0">
              <a:solidFill>
                <a:schemeClr val="accent1">
                  <a:lumMod val="50000"/>
                </a:schemeClr>
              </a:solidFill>
            </a:endParaRPr>
          </a:p>
          <a:p>
            <a:pPr>
              <a:defRPr/>
            </a:pPr>
            <a:endParaRPr lang="en-US" b="0" dirty="0">
              <a:solidFill>
                <a:schemeClr val="accent1">
                  <a:lumMod val="50000"/>
                </a:schemeClr>
              </a:solidFill>
            </a:endParaRPr>
          </a:p>
          <a:p>
            <a:pPr marL="0" indent="0">
              <a:buFont typeface="Arial" pitchFamily="34" charset="0"/>
              <a:buNone/>
              <a:defRPr/>
            </a:pPr>
            <a:endParaRPr lang="en-US" b="0" dirty="0">
              <a:solidFill>
                <a:schemeClr val="accent1">
                  <a:lumMod val="50000"/>
                </a:schemeClr>
              </a:solidFill>
            </a:endParaRPr>
          </a:p>
        </p:txBody>
      </p:sp>
      <p:graphicFrame>
        <p:nvGraphicFramePr>
          <p:cNvPr id="3" name="Table 2">
            <a:extLst>
              <a:ext uri="{FF2B5EF4-FFF2-40B4-BE49-F238E27FC236}">
                <a16:creationId xmlns:a16="http://schemas.microsoft.com/office/drawing/2014/main" id="{6A4FAED1-33DC-9220-3024-D3C9826A3664}"/>
              </a:ext>
            </a:extLst>
          </p:cNvPr>
          <p:cNvGraphicFramePr>
            <a:graphicFrameLocks noGrp="1"/>
          </p:cNvGraphicFramePr>
          <p:nvPr>
            <p:extLst>
              <p:ext uri="{D42A27DB-BD31-4B8C-83A1-F6EECF244321}">
                <p14:modId xmlns:p14="http://schemas.microsoft.com/office/powerpoint/2010/main" val="2623504220"/>
              </p:ext>
            </p:extLst>
          </p:nvPr>
        </p:nvGraphicFramePr>
        <p:xfrm>
          <a:off x="436209" y="922913"/>
          <a:ext cx="8242440" cy="4919296"/>
        </p:xfrm>
        <a:graphic>
          <a:graphicData uri="http://schemas.openxmlformats.org/drawingml/2006/table">
            <a:tbl>
              <a:tblPr firstRow="1" firstCol="1" bandRow="1">
                <a:tableStyleId>{93296810-A885-4BE3-A3E7-6D5BEEA58F35}</a:tableStyleId>
              </a:tblPr>
              <a:tblGrid>
                <a:gridCol w="1434185">
                  <a:extLst>
                    <a:ext uri="{9D8B030D-6E8A-4147-A177-3AD203B41FA5}">
                      <a16:colId xmlns:a16="http://schemas.microsoft.com/office/drawing/2014/main" val="1603740749"/>
                    </a:ext>
                  </a:extLst>
                </a:gridCol>
                <a:gridCol w="1333454">
                  <a:extLst>
                    <a:ext uri="{9D8B030D-6E8A-4147-A177-3AD203B41FA5}">
                      <a16:colId xmlns:a16="http://schemas.microsoft.com/office/drawing/2014/main" val="332564139"/>
                    </a:ext>
                  </a:extLst>
                </a:gridCol>
                <a:gridCol w="703210">
                  <a:extLst>
                    <a:ext uri="{9D8B030D-6E8A-4147-A177-3AD203B41FA5}">
                      <a16:colId xmlns:a16="http://schemas.microsoft.com/office/drawing/2014/main" val="3159325962"/>
                    </a:ext>
                  </a:extLst>
                </a:gridCol>
                <a:gridCol w="794898">
                  <a:extLst>
                    <a:ext uri="{9D8B030D-6E8A-4147-A177-3AD203B41FA5}">
                      <a16:colId xmlns:a16="http://schemas.microsoft.com/office/drawing/2014/main" val="3242425906"/>
                    </a:ext>
                  </a:extLst>
                </a:gridCol>
                <a:gridCol w="3976693">
                  <a:extLst>
                    <a:ext uri="{9D8B030D-6E8A-4147-A177-3AD203B41FA5}">
                      <a16:colId xmlns:a16="http://schemas.microsoft.com/office/drawing/2014/main" val="4082097139"/>
                    </a:ext>
                  </a:extLst>
                </a:gridCol>
              </a:tblGrid>
              <a:tr h="704935">
                <a:tc>
                  <a:txBody>
                    <a:bodyPr/>
                    <a:lstStyle/>
                    <a:p>
                      <a:pPr algn="ctr"/>
                      <a:r>
                        <a:rPr lang="en-ZA" sz="1600" dirty="0">
                          <a:effectLst/>
                        </a:rPr>
                        <a:t>Evaluation Areas</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Evaluation Criteria</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Total Max Points</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Item Max Points</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Evaluation Description</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2930624566"/>
                  </a:ext>
                </a:extLst>
              </a:tr>
              <a:tr h="1409870">
                <a:tc rowSpan="3">
                  <a:txBody>
                    <a:bodyPr/>
                    <a:lstStyle/>
                    <a:p>
                      <a:r>
                        <a:rPr lang="en-ZA" sz="1800" b="1" kern="1200" dirty="0">
                          <a:solidFill>
                            <a:schemeClr val="lt1"/>
                          </a:solidFill>
                          <a:effectLst/>
                          <a:latin typeface="+mn-lt"/>
                          <a:ea typeface="+mn-ea"/>
                          <a:cs typeface="+mn-cs"/>
                        </a:rPr>
                        <a:t>Service Providers Expertise and Resources</a:t>
                      </a:r>
                    </a:p>
                    <a:p>
                      <a:r>
                        <a:rPr lang="en-ZA" sz="1600" dirty="0">
                          <a:effectLst/>
                        </a:rPr>
                        <a:t> </a:t>
                      </a:r>
                    </a:p>
                    <a:p>
                      <a:r>
                        <a:rPr lang="en-ZA" sz="1600" dirty="0">
                          <a:effectLst/>
                        </a:rPr>
                        <a:t> </a:t>
                      </a:r>
                    </a:p>
                    <a:p>
                      <a:r>
                        <a:rPr lang="en-ZA" sz="1600" dirty="0">
                          <a:effectLst/>
                        </a:rPr>
                        <a:t> </a:t>
                      </a:r>
                    </a:p>
                    <a:p>
                      <a:r>
                        <a:rPr lang="en-ZA" sz="1600" dirty="0">
                          <a:effectLst/>
                        </a:rPr>
                        <a:t> </a:t>
                      </a:r>
                    </a:p>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rowSpan="3">
                  <a:txBody>
                    <a:bodyPr/>
                    <a:lstStyle/>
                    <a:p>
                      <a:r>
                        <a:rPr lang="en-ZA" sz="1800" kern="1200" dirty="0">
                          <a:solidFill>
                            <a:schemeClr val="dk1"/>
                          </a:solidFill>
                          <a:effectLst/>
                          <a:latin typeface="+mn-lt"/>
                          <a:ea typeface="+mn-ea"/>
                          <a:cs typeface="+mn-cs"/>
                        </a:rPr>
                        <a:t>Skills Competency</a:t>
                      </a:r>
                    </a:p>
                    <a:p>
                      <a:r>
                        <a:rPr lang="en-ZA" sz="1600" dirty="0">
                          <a:effectLst/>
                        </a:rPr>
                        <a:t> </a:t>
                      </a:r>
                    </a:p>
                    <a:p>
                      <a:r>
                        <a:rPr lang="en-ZA" sz="1600" dirty="0">
                          <a:effectLst/>
                        </a:rPr>
                        <a:t> </a:t>
                      </a:r>
                      <a:endParaRPr lang="en-ZA" sz="1600" dirty="0">
                        <a:effectLst/>
                        <a:latin typeface="Times New Roman" panose="02020603050405020304" pitchFamily="18" charset="0"/>
                      </a:endParaRPr>
                    </a:p>
                  </a:txBody>
                  <a:tcPr marL="68444" marR="68444" marT="0" marB="0" anchor="ctr"/>
                </a:tc>
                <a:tc rowSpan="3">
                  <a:txBody>
                    <a:bodyPr/>
                    <a:lstStyle/>
                    <a:p>
                      <a:pPr algn="ctr"/>
                      <a:r>
                        <a:rPr lang="en-ZA" sz="1600" dirty="0">
                          <a:effectLst/>
                        </a:rPr>
                        <a:t>20</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20</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solidFill>
                            <a:srgbClr val="000000"/>
                          </a:solidFill>
                          <a:effectLst/>
                          <a:latin typeface="Calibri" panose="020F0502020204030204" pitchFamily="34" charset="0"/>
                          <a:ea typeface="Times New Roman" panose="02020603050405020304" pitchFamily="18" charset="0"/>
                        </a:rPr>
                        <a:t>Project team members have an average of 10 years or more relevant working experience within the data centre power, cooling and structured data centre fibre disciplines relating to the above certifications</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50333312"/>
                  </a:ext>
                </a:extLst>
              </a:tr>
              <a:tr h="1208840">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r>
                        <a:rPr lang="en-GB" sz="1600" dirty="0">
                          <a:effectLst/>
                          <a:latin typeface="Times New Roman" panose="02020603050405020304" pitchFamily="18" charset="0"/>
                          <a:ea typeface="Times New Roman" panose="02020603050405020304" pitchFamily="18" charset="0"/>
                        </a:rPr>
                        <a:t>1</a:t>
                      </a:r>
                      <a:r>
                        <a:rPr lang="en-ZA" sz="1600" dirty="0">
                          <a:effectLst/>
                          <a:latin typeface="Times New Roman" panose="02020603050405020304" pitchFamily="18" charset="0"/>
                          <a:ea typeface="Times New Roman" panose="02020603050405020304" pitchFamily="18" charset="0"/>
                        </a:rPr>
                        <a:t>0</a:t>
                      </a:r>
                    </a:p>
                  </a:txBody>
                  <a:tcPr marL="68444" marR="68444" marT="0" marB="0" anchor="ctr"/>
                </a:tc>
                <a:tc>
                  <a:txBody>
                    <a:bodyPr/>
                    <a:lstStyle/>
                    <a:p>
                      <a:pPr marL="0" algn="ctr" defTabSz="914400" rtl="0" eaLnBrk="1" latinLnBrk="0" hangingPunct="1"/>
                      <a:r>
                        <a:rPr lang="en-ZA" sz="1600" kern="1200" dirty="0">
                          <a:solidFill>
                            <a:srgbClr val="000000"/>
                          </a:solidFill>
                          <a:effectLst/>
                          <a:latin typeface="Calibri" panose="020F0502020204030204" pitchFamily="34" charset="0"/>
                          <a:ea typeface="+mn-ea"/>
                          <a:cs typeface="+mn-cs"/>
                        </a:rPr>
                        <a:t>Project team members have an average of 5 years or more relevant working experience within the data centre power, cooling and structured data centre fibre disciplines related to the above certifications</a:t>
                      </a:r>
                      <a:endParaRPr lang="en-ZA" sz="1600" kern="1200" dirty="0">
                        <a:solidFill>
                          <a:srgbClr val="000000"/>
                        </a:solidFill>
                        <a:effectLst/>
                        <a:latin typeface="Calibri" panose="020F0502020204030204" pitchFamily="34" charset="0"/>
                        <a:ea typeface="Times New Roman" panose="02020603050405020304" pitchFamily="18" charset="0"/>
                        <a:cs typeface="+mn-cs"/>
                      </a:endParaRPr>
                    </a:p>
                  </a:txBody>
                  <a:tcPr marL="68444" marR="68444" marT="0" marB="0" anchor="ctr"/>
                </a:tc>
                <a:extLst>
                  <a:ext uri="{0D108BD9-81ED-4DB2-BD59-A6C34878D82A}">
                    <a16:rowId xmlns:a16="http://schemas.microsoft.com/office/drawing/2014/main" val="3297559196"/>
                  </a:ext>
                </a:extLst>
              </a:tr>
              <a:tr h="1558706">
                <a:tc vMerge="1">
                  <a:txBody>
                    <a:bodyPr/>
                    <a:lstStyle/>
                    <a:p>
                      <a:endParaRPr lang="en-ZA"/>
                    </a:p>
                  </a:txBody>
                  <a:tcPr/>
                </a:tc>
                <a:tc vMerge="1">
                  <a:txBody>
                    <a:bodyPr/>
                    <a:lstStyle/>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vMerge="1">
                  <a:txBody>
                    <a:bodyPr/>
                    <a:lstStyle/>
                    <a:p>
                      <a:pPr algn="ct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GB" sz="1600" dirty="0">
                          <a:effectLst/>
                          <a:latin typeface="Times New Roman" panose="02020603050405020304" pitchFamily="18" charset="0"/>
                          <a:ea typeface="Times New Roman" panose="02020603050405020304" pitchFamily="18" charset="0"/>
                        </a:rPr>
                        <a:t>0</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marL="0" algn="ctr" defTabSz="914400" rtl="0" eaLnBrk="1" latinLnBrk="0" hangingPunct="1"/>
                      <a:r>
                        <a:rPr lang="en-ZA" sz="1600" kern="1200" dirty="0">
                          <a:solidFill>
                            <a:srgbClr val="000000"/>
                          </a:solidFill>
                          <a:effectLst/>
                          <a:latin typeface="Calibri" panose="020F0502020204030204" pitchFamily="34" charset="0"/>
                          <a:ea typeface="+mn-ea"/>
                          <a:cs typeface="+mn-cs"/>
                        </a:rPr>
                        <a:t>Project team members have less than 5 years relevant working experience within the data centre power, cooling and structured data centre fibre disciplines relating to the above certifications</a:t>
                      </a:r>
                    </a:p>
                  </a:txBody>
                  <a:tcPr marL="68444" marR="68444" marT="0" marB="0" anchor="ctr"/>
                </a:tc>
                <a:extLst>
                  <a:ext uri="{0D108BD9-81ED-4DB2-BD59-A6C34878D82A}">
                    <a16:rowId xmlns:a16="http://schemas.microsoft.com/office/drawing/2014/main" val="124495389"/>
                  </a:ext>
                </a:extLst>
              </a:tr>
            </a:tbl>
          </a:graphicData>
        </a:graphic>
      </p:graphicFrame>
    </p:spTree>
    <p:extLst>
      <p:ext uri="{BB962C8B-B14F-4D97-AF65-F5344CB8AC3E}">
        <p14:creationId xmlns:p14="http://schemas.microsoft.com/office/powerpoint/2010/main" val="36240062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88" y="207877"/>
            <a:ext cx="8229600" cy="376807"/>
          </a:xfrm>
        </p:spPr>
        <p:txBody>
          <a:bodyPr>
            <a:noAutofit/>
          </a:bodyPr>
          <a:lstStyle/>
          <a:p>
            <a:r>
              <a:rPr lang="en-US" dirty="0"/>
              <a:t>Functionality:</a:t>
            </a:r>
            <a:br>
              <a:rPr lang="en-US" sz="4400" dirty="0"/>
            </a:br>
            <a:br>
              <a:rPr lang="en-US" sz="1800" dirty="0">
                <a:latin typeface="+mn-lt"/>
              </a:rPr>
            </a:br>
            <a:br>
              <a:rPr lang="en-US" sz="1800" dirty="0">
                <a:latin typeface="+mn-lt"/>
              </a:rPr>
            </a:br>
            <a:endParaRPr lang="en-ZA" sz="1800" dirty="0">
              <a:latin typeface="+mn-lt"/>
            </a:endParaRPr>
          </a:p>
        </p:txBody>
      </p:sp>
      <p:sp>
        <p:nvSpPr>
          <p:cNvPr id="4" name="Slide Number Placeholder 3"/>
          <p:cNvSpPr>
            <a:spLocks noGrp="1"/>
          </p:cNvSpPr>
          <p:nvPr>
            <p:ph type="sldNum" sz="quarter" idx="4"/>
          </p:nvPr>
        </p:nvSpPr>
        <p:spPr/>
        <p:txBody>
          <a:bodyPr/>
          <a:lstStyle/>
          <a:p>
            <a:fld id="{50FE47E1-3C40-46FE-8141-B69C7A9C857D}" type="slidenum">
              <a:rPr lang="en-ZA" smtClean="0"/>
              <a:pPr/>
              <a:t>24</a:t>
            </a:fld>
            <a:endParaRPr lang="en-ZA" dirty="0"/>
          </a:p>
        </p:txBody>
      </p:sp>
      <p:sp>
        <p:nvSpPr>
          <p:cNvPr id="5" name="Content Placeholder 2">
            <a:extLst>
              <a:ext uri="{FF2B5EF4-FFF2-40B4-BE49-F238E27FC236}">
                <a16:creationId xmlns:a16="http://schemas.microsoft.com/office/drawing/2014/main" id="{3F447401-0541-4790-A3EB-4D7E2CF809F1}"/>
              </a:ext>
            </a:extLst>
          </p:cNvPr>
          <p:cNvSpPr>
            <a:spLocks noGrp="1"/>
          </p:cNvSpPr>
          <p:nvPr>
            <p:ph idx="1"/>
          </p:nvPr>
        </p:nvSpPr>
        <p:spPr>
          <a:xfrm>
            <a:off x="436209" y="1052736"/>
            <a:ext cx="8229600" cy="4536505"/>
          </a:xfrm>
        </p:spPr>
        <p:txBody>
          <a:bodyPr>
            <a:normAutofit/>
          </a:bodyPr>
          <a:lstStyle/>
          <a:p>
            <a:endParaRPr lang="en-ZA" sz="1400" dirty="0"/>
          </a:p>
          <a:p>
            <a:pPr marL="400050" lvl="1" indent="0">
              <a:buNone/>
              <a:defRPr/>
            </a:pPr>
            <a:endParaRPr lang="en-US" dirty="0">
              <a:solidFill>
                <a:schemeClr val="accent1">
                  <a:lumMod val="50000"/>
                </a:schemeClr>
              </a:solidFill>
            </a:endParaRPr>
          </a:p>
          <a:p>
            <a:pPr>
              <a:defRPr/>
            </a:pPr>
            <a:endParaRPr lang="en-US" b="0" dirty="0">
              <a:solidFill>
                <a:schemeClr val="accent1">
                  <a:lumMod val="50000"/>
                </a:schemeClr>
              </a:solidFill>
            </a:endParaRPr>
          </a:p>
          <a:p>
            <a:pPr>
              <a:defRPr/>
            </a:pPr>
            <a:endParaRPr lang="en-US" b="0" dirty="0">
              <a:solidFill>
                <a:schemeClr val="accent1">
                  <a:lumMod val="50000"/>
                </a:schemeClr>
              </a:solidFill>
            </a:endParaRPr>
          </a:p>
          <a:p>
            <a:pPr marL="0" indent="0">
              <a:buNone/>
              <a:defRPr/>
            </a:pPr>
            <a:endParaRPr lang="en-US" b="0" dirty="0">
              <a:solidFill>
                <a:schemeClr val="accent1">
                  <a:lumMod val="50000"/>
                </a:schemeClr>
              </a:solidFill>
            </a:endParaRPr>
          </a:p>
        </p:txBody>
      </p:sp>
      <p:sp>
        <p:nvSpPr>
          <p:cNvPr id="6" name="Content Placeholder 2">
            <a:extLst>
              <a:ext uri="{FF2B5EF4-FFF2-40B4-BE49-F238E27FC236}">
                <a16:creationId xmlns:a16="http://schemas.microsoft.com/office/drawing/2014/main" id="{D6198F30-1846-40FD-B258-86F6AF68B8C2}"/>
              </a:ext>
            </a:extLst>
          </p:cNvPr>
          <p:cNvSpPr txBox="1">
            <a:spLocks/>
          </p:cNvSpPr>
          <p:nvPr/>
        </p:nvSpPr>
        <p:spPr>
          <a:xfrm>
            <a:off x="588609" y="1205136"/>
            <a:ext cx="8229600" cy="45365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ZA" sz="1400" dirty="0"/>
          </a:p>
          <a:p>
            <a:pPr marL="400050" lvl="1" indent="0">
              <a:buFont typeface="Arial" pitchFamily="34" charset="0"/>
              <a:buNone/>
              <a:defRPr/>
            </a:pPr>
            <a:endParaRPr lang="en-US" dirty="0">
              <a:solidFill>
                <a:schemeClr val="accent1">
                  <a:lumMod val="50000"/>
                </a:schemeClr>
              </a:solidFill>
            </a:endParaRPr>
          </a:p>
          <a:p>
            <a:pPr>
              <a:defRPr/>
            </a:pPr>
            <a:endParaRPr lang="en-US" b="0" dirty="0">
              <a:solidFill>
                <a:schemeClr val="accent1">
                  <a:lumMod val="50000"/>
                </a:schemeClr>
              </a:solidFill>
            </a:endParaRPr>
          </a:p>
          <a:p>
            <a:pPr>
              <a:defRPr/>
            </a:pPr>
            <a:endParaRPr lang="en-US" b="0" dirty="0">
              <a:solidFill>
                <a:schemeClr val="accent1">
                  <a:lumMod val="50000"/>
                </a:schemeClr>
              </a:solidFill>
            </a:endParaRPr>
          </a:p>
          <a:p>
            <a:pPr marL="0" indent="0">
              <a:buFont typeface="Arial" pitchFamily="34" charset="0"/>
              <a:buNone/>
              <a:defRPr/>
            </a:pPr>
            <a:endParaRPr lang="en-US" b="0" dirty="0">
              <a:solidFill>
                <a:schemeClr val="accent1">
                  <a:lumMod val="50000"/>
                </a:schemeClr>
              </a:solidFill>
            </a:endParaRPr>
          </a:p>
        </p:txBody>
      </p:sp>
      <p:graphicFrame>
        <p:nvGraphicFramePr>
          <p:cNvPr id="3" name="Table 2">
            <a:extLst>
              <a:ext uri="{FF2B5EF4-FFF2-40B4-BE49-F238E27FC236}">
                <a16:creationId xmlns:a16="http://schemas.microsoft.com/office/drawing/2014/main" id="{6A4FAED1-33DC-9220-3024-D3C9826A3664}"/>
              </a:ext>
            </a:extLst>
          </p:cNvPr>
          <p:cNvGraphicFramePr>
            <a:graphicFrameLocks noGrp="1"/>
          </p:cNvGraphicFramePr>
          <p:nvPr>
            <p:extLst>
              <p:ext uri="{D42A27DB-BD31-4B8C-83A1-F6EECF244321}">
                <p14:modId xmlns:p14="http://schemas.microsoft.com/office/powerpoint/2010/main" val="4062718340"/>
              </p:ext>
            </p:extLst>
          </p:nvPr>
        </p:nvGraphicFramePr>
        <p:xfrm>
          <a:off x="436209" y="922913"/>
          <a:ext cx="8242440" cy="3700096"/>
        </p:xfrm>
        <a:graphic>
          <a:graphicData uri="http://schemas.openxmlformats.org/drawingml/2006/table">
            <a:tbl>
              <a:tblPr firstRow="1" firstCol="1" bandRow="1">
                <a:tableStyleId>{93296810-A885-4BE3-A3E7-6D5BEEA58F35}</a:tableStyleId>
              </a:tblPr>
              <a:tblGrid>
                <a:gridCol w="1434185">
                  <a:extLst>
                    <a:ext uri="{9D8B030D-6E8A-4147-A177-3AD203B41FA5}">
                      <a16:colId xmlns:a16="http://schemas.microsoft.com/office/drawing/2014/main" val="1603740749"/>
                    </a:ext>
                  </a:extLst>
                </a:gridCol>
                <a:gridCol w="1333454">
                  <a:extLst>
                    <a:ext uri="{9D8B030D-6E8A-4147-A177-3AD203B41FA5}">
                      <a16:colId xmlns:a16="http://schemas.microsoft.com/office/drawing/2014/main" val="332564139"/>
                    </a:ext>
                  </a:extLst>
                </a:gridCol>
                <a:gridCol w="703210">
                  <a:extLst>
                    <a:ext uri="{9D8B030D-6E8A-4147-A177-3AD203B41FA5}">
                      <a16:colId xmlns:a16="http://schemas.microsoft.com/office/drawing/2014/main" val="3159325962"/>
                    </a:ext>
                  </a:extLst>
                </a:gridCol>
                <a:gridCol w="794898">
                  <a:extLst>
                    <a:ext uri="{9D8B030D-6E8A-4147-A177-3AD203B41FA5}">
                      <a16:colId xmlns:a16="http://schemas.microsoft.com/office/drawing/2014/main" val="3242425906"/>
                    </a:ext>
                  </a:extLst>
                </a:gridCol>
                <a:gridCol w="3976693">
                  <a:extLst>
                    <a:ext uri="{9D8B030D-6E8A-4147-A177-3AD203B41FA5}">
                      <a16:colId xmlns:a16="http://schemas.microsoft.com/office/drawing/2014/main" val="4082097139"/>
                    </a:ext>
                  </a:extLst>
                </a:gridCol>
              </a:tblGrid>
              <a:tr h="704935">
                <a:tc>
                  <a:txBody>
                    <a:bodyPr/>
                    <a:lstStyle/>
                    <a:p>
                      <a:pPr algn="ctr"/>
                      <a:r>
                        <a:rPr lang="en-ZA" sz="1600" dirty="0">
                          <a:effectLst/>
                        </a:rPr>
                        <a:t>Evaluation Areas</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Evaluation Criteria</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Total Max Points</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a:effectLst/>
                        </a:rPr>
                        <a:t>Item Max Points</a:t>
                      </a:r>
                      <a:endParaRPr lang="en-ZA" sz="160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Evaluation Description</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extLst>
                  <a:ext uri="{0D108BD9-81ED-4DB2-BD59-A6C34878D82A}">
                    <a16:rowId xmlns:a16="http://schemas.microsoft.com/office/drawing/2014/main" val="2930624566"/>
                  </a:ext>
                </a:extLst>
              </a:tr>
              <a:tr h="1409870">
                <a:tc rowSpan="2">
                  <a:txBody>
                    <a:bodyPr/>
                    <a:lstStyle/>
                    <a:p>
                      <a:r>
                        <a:rPr lang="en-ZA" sz="1800" b="1" kern="1200" dirty="0">
                          <a:solidFill>
                            <a:schemeClr val="lt1"/>
                          </a:solidFill>
                          <a:effectLst/>
                          <a:latin typeface="+mn-lt"/>
                          <a:ea typeface="+mn-ea"/>
                          <a:cs typeface="+mn-cs"/>
                        </a:rPr>
                        <a:t>Service Providers Expertise and Resources</a:t>
                      </a:r>
                    </a:p>
                    <a:p>
                      <a:r>
                        <a:rPr lang="en-ZA" sz="1600" dirty="0">
                          <a:effectLst/>
                        </a:rPr>
                        <a:t> </a:t>
                      </a:r>
                    </a:p>
                    <a:p>
                      <a:r>
                        <a:rPr lang="en-ZA" sz="1600" dirty="0">
                          <a:effectLst/>
                        </a:rPr>
                        <a:t> </a:t>
                      </a:r>
                    </a:p>
                    <a:p>
                      <a:r>
                        <a:rPr lang="en-ZA" sz="1600" dirty="0">
                          <a:effectLst/>
                        </a:rPr>
                        <a:t> </a:t>
                      </a:r>
                    </a:p>
                    <a:p>
                      <a:r>
                        <a:rPr lang="en-ZA" sz="1600" dirty="0">
                          <a:effectLst/>
                        </a:rPr>
                        <a:t> </a:t>
                      </a:r>
                    </a:p>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rowSpan="2">
                  <a:txBody>
                    <a:bodyPr/>
                    <a:lstStyle/>
                    <a:p>
                      <a:r>
                        <a:rPr lang="en-ZA" sz="1800" kern="1200" dirty="0">
                          <a:solidFill>
                            <a:schemeClr val="dk1"/>
                          </a:solidFill>
                          <a:effectLst/>
                          <a:latin typeface="+mn-lt"/>
                          <a:ea typeface="+mn-ea"/>
                          <a:cs typeface="+mn-cs"/>
                        </a:rPr>
                        <a:t>References</a:t>
                      </a:r>
                    </a:p>
                    <a:p>
                      <a:r>
                        <a:rPr lang="en-ZA" sz="1800" kern="1200" dirty="0">
                          <a:solidFill>
                            <a:schemeClr val="dk1"/>
                          </a:solidFill>
                          <a:effectLst/>
                          <a:latin typeface="+mn-lt"/>
                          <a:ea typeface="+mn-ea"/>
                          <a:cs typeface="+mn-cs"/>
                        </a:rPr>
                        <a:t> </a:t>
                      </a:r>
                    </a:p>
                    <a:p>
                      <a:r>
                        <a:rPr lang="en-ZA" sz="1600" dirty="0">
                          <a:effectLst/>
                        </a:rPr>
                        <a:t> </a:t>
                      </a:r>
                    </a:p>
                    <a:p>
                      <a:r>
                        <a:rPr lang="en-ZA" sz="1600" dirty="0">
                          <a:effectLst/>
                        </a:rPr>
                        <a:t> </a:t>
                      </a:r>
                      <a:endParaRPr lang="en-ZA" sz="1600" dirty="0">
                        <a:effectLst/>
                        <a:latin typeface="Times New Roman" panose="02020603050405020304" pitchFamily="18" charset="0"/>
                      </a:endParaRPr>
                    </a:p>
                  </a:txBody>
                  <a:tcPr marL="68444" marR="68444" marT="0" marB="0" anchor="ctr"/>
                </a:tc>
                <a:tc rowSpan="2">
                  <a:txBody>
                    <a:bodyPr/>
                    <a:lstStyle/>
                    <a:p>
                      <a:pPr algn="ctr"/>
                      <a:r>
                        <a:rPr lang="en-ZA" sz="1600" dirty="0">
                          <a:effectLst/>
                        </a:rPr>
                        <a:t>20</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dirty="0">
                          <a:effectLst/>
                        </a:rPr>
                        <a:t>20</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ZA" sz="1600" kern="1200" dirty="0">
                          <a:solidFill>
                            <a:schemeClr val="dk1"/>
                          </a:solidFill>
                          <a:effectLst/>
                          <a:latin typeface="+mn-lt"/>
                          <a:ea typeface="+mn-ea"/>
                          <a:cs typeface="+mn-cs"/>
                        </a:rPr>
                        <a:t>3 Relevant references provided on reference templates. This combined average score will then be translated to a final score out of 20.</a:t>
                      </a:r>
                      <a:endParaRPr lang="en-ZA"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50333312"/>
                  </a:ext>
                </a:extLst>
              </a:tr>
              <a:tr h="1558706">
                <a:tc vMerge="1">
                  <a:txBody>
                    <a:bodyPr/>
                    <a:lstStyle/>
                    <a:p>
                      <a:endParaRPr lang="en-ZA"/>
                    </a:p>
                  </a:txBody>
                  <a:tcPr/>
                </a:tc>
                <a:tc vMerge="1">
                  <a:txBody>
                    <a:bodyPr/>
                    <a:lstStyle/>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vMerge="1">
                  <a:txBody>
                    <a:bodyPr/>
                    <a:lstStyle/>
                    <a:p>
                      <a:pPr algn="ct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algn="ctr"/>
                      <a:r>
                        <a:rPr lang="en-GB" sz="1600" dirty="0">
                          <a:effectLst/>
                          <a:latin typeface="Times New Roman" panose="02020603050405020304" pitchFamily="18" charset="0"/>
                          <a:ea typeface="Times New Roman" panose="02020603050405020304" pitchFamily="18" charset="0"/>
                        </a:rPr>
                        <a:t>0</a:t>
                      </a:r>
                      <a:endParaRPr lang="en-ZA" sz="1600" dirty="0">
                        <a:effectLst/>
                        <a:latin typeface="Times New Roman" panose="02020603050405020304" pitchFamily="18" charset="0"/>
                        <a:ea typeface="Times New Roman" panose="02020603050405020304" pitchFamily="18" charset="0"/>
                      </a:endParaRPr>
                    </a:p>
                  </a:txBody>
                  <a:tcPr marL="68444" marR="68444" marT="0" marB="0" anchor="ctr"/>
                </a:tc>
                <a:tc>
                  <a:txBody>
                    <a:bodyPr/>
                    <a:lstStyle/>
                    <a:p>
                      <a:pPr marL="0" algn="ctr" defTabSz="914400" rtl="0" eaLnBrk="1" latinLnBrk="0" hangingPunct="1"/>
                      <a:r>
                        <a:rPr lang="en-ZA" sz="1600" kern="1200" dirty="0">
                          <a:solidFill>
                            <a:schemeClr val="dk1"/>
                          </a:solidFill>
                          <a:effectLst/>
                          <a:latin typeface="+mn-lt"/>
                          <a:ea typeface="+mn-ea"/>
                          <a:cs typeface="+mn-cs"/>
                        </a:rPr>
                        <a:t>Less than 3 relevant references provided</a:t>
                      </a:r>
                      <a:endParaRPr lang="en-ZA" sz="1400" kern="1200" dirty="0">
                        <a:solidFill>
                          <a:srgbClr val="000000"/>
                        </a:solidFill>
                        <a:effectLst/>
                        <a:latin typeface="Calibri" panose="020F0502020204030204" pitchFamily="34" charset="0"/>
                        <a:ea typeface="+mn-ea"/>
                        <a:cs typeface="+mn-cs"/>
                      </a:endParaRPr>
                    </a:p>
                  </a:txBody>
                  <a:tcPr marL="68444" marR="68444" marT="0" marB="0" anchor="ctr"/>
                </a:tc>
                <a:extLst>
                  <a:ext uri="{0D108BD9-81ED-4DB2-BD59-A6C34878D82A}">
                    <a16:rowId xmlns:a16="http://schemas.microsoft.com/office/drawing/2014/main" val="124495389"/>
                  </a:ext>
                </a:extLst>
              </a:tr>
            </a:tbl>
          </a:graphicData>
        </a:graphic>
      </p:graphicFrame>
    </p:spTree>
    <p:extLst>
      <p:ext uri="{BB962C8B-B14F-4D97-AF65-F5344CB8AC3E}">
        <p14:creationId xmlns:p14="http://schemas.microsoft.com/office/powerpoint/2010/main" val="3951061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21" y="330225"/>
            <a:ext cx="8229600" cy="868958"/>
          </a:xfrm>
        </p:spPr>
        <p:txBody>
          <a:bodyPr/>
          <a:lstStyle/>
          <a:p>
            <a:r>
              <a:rPr lang="en-US" dirty="0"/>
              <a:t>Considerations Continued</a:t>
            </a: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25</a:t>
            </a:fld>
            <a:endParaRPr lang="en-ZA" dirty="0"/>
          </a:p>
        </p:txBody>
      </p:sp>
      <p:sp>
        <p:nvSpPr>
          <p:cNvPr id="5" name="Content Placeholder 2">
            <a:extLst>
              <a:ext uri="{FF2B5EF4-FFF2-40B4-BE49-F238E27FC236}">
                <a16:creationId xmlns:a16="http://schemas.microsoft.com/office/drawing/2014/main" id="{AABA32D4-7FCD-480D-9447-ECDE8B9A2ABD}"/>
              </a:ext>
            </a:extLst>
          </p:cNvPr>
          <p:cNvSpPr>
            <a:spLocks noGrp="1"/>
          </p:cNvSpPr>
          <p:nvPr>
            <p:ph idx="1"/>
          </p:nvPr>
        </p:nvSpPr>
        <p:spPr>
          <a:xfrm>
            <a:off x="456821" y="1340768"/>
            <a:ext cx="8229600" cy="4752528"/>
          </a:xfrm>
        </p:spPr>
        <p:txBody>
          <a:bodyPr>
            <a:normAutofit fontScale="77500" lnSpcReduction="20000"/>
          </a:bodyPr>
          <a:lstStyle/>
          <a:p>
            <a:pPr marL="0" lvl="1" indent="0">
              <a:buNone/>
              <a:defRPr/>
            </a:pPr>
            <a:r>
              <a:rPr lang="en-US" sz="1900" b="1" dirty="0"/>
              <a:t>Financial Considerations</a:t>
            </a:r>
            <a:endParaRPr lang="en-ZA" sz="1900" b="1" dirty="0"/>
          </a:p>
          <a:p>
            <a:pPr marL="0" indent="0">
              <a:buNone/>
            </a:pPr>
            <a:r>
              <a:rPr lang="en-US" sz="1900" b="0" dirty="0"/>
              <a:t>Payment milestones will be attached to the service level agreement. </a:t>
            </a:r>
          </a:p>
          <a:p>
            <a:pPr marL="0" indent="0">
              <a:buNone/>
            </a:pPr>
            <a:endParaRPr lang="en-US" sz="1900" b="0" dirty="0"/>
          </a:p>
          <a:p>
            <a:pPr marL="0" lvl="1" indent="0">
              <a:buNone/>
            </a:pPr>
            <a:r>
              <a:rPr lang="en-US" sz="1900" b="1" dirty="0"/>
              <a:t>Time Considerations</a:t>
            </a:r>
            <a:endParaRPr lang="en-ZA" sz="1900" b="1" dirty="0"/>
          </a:p>
          <a:p>
            <a:pPr marL="0" indent="0">
              <a:buNone/>
            </a:pPr>
            <a:r>
              <a:rPr lang="en-GB" sz="1900" b="0" dirty="0"/>
              <a:t>The East London Industrial Development Zone would like this project to commence as soon as possible after approval and the signing of the service level agreement.</a:t>
            </a:r>
            <a:endParaRPr lang="en-ZA" sz="1900" b="0" dirty="0"/>
          </a:p>
          <a:p>
            <a:pPr marL="0" indent="0">
              <a:buNone/>
            </a:pPr>
            <a:endParaRPr lang="en-ZA" sz="1900" b="0" dirty="0"/>
          </a:p>
          <a:p>
            <a:pPr marL="0" lvl="1" indent="0">
              <a:spcAft>
                <a:spcPts val="600"/>
              </a:spcAft>
              <a:buSzPts val="1000"/>
              <a:buNone/>
              <a:tabLst>
                <a:tab pos="365760" algn="l"/>
              </a:tabLst>
            </a:pPr>
            <a:r>
              <a:rPr lang="en-US" sz="1900" b="1" dirty="0"/>
              <a:t>Area of Service &amp; Facilities</a:t>
            </a:r>
            <a:endParaRPr lang="en-ZA" sz="1900" b="1" dirty="0"/>
          </a:p>
          <a:p>
            <a:pPr marL="0" indent="0">
              <a:buNone/>
            </a:pPr>
            <a:r>
              <a:rPr lang="en-US" sz="1900" b="0" dirty="0"/>
              <a:t>The delivery of services will be required at the ELIDZ office, Lower Chester Road, </a:t>
            </a:r>
            <a:r>
              <a:rPr lang="en-US" sz="1900" b="0" dirty="0" err="1"/>
              <a:t>Sunnyridge</a:t>
            </a:r>
            <a:r>
              <a:rPr lang="en-US" sz="1900" b="0" dirty="0"/>
              <a:t>, East London.</a:t>
            </a:r>
          </a:p>
          <a:p>
            <a:pPr marL="0" indent="0">
              <a:buNone/>
            </a:pPr>
            <a:endParaRPr lang="en-US" sz="1900" b="0" dirty="0"/>
          </a:p>
          <a:p>
            <a:pPr marL="0" indent="0">
              <a:buNone/>
            </a:pPr>
            <a:r>
              <a:rPr lang="en-GB" sz="1900" b="0" dirty="0"/>
              <a:t>Onsite storage and office space will be made available if and when required.</a:t>
            </a:r>
          </a:p>
          <a:p>
            <a:pPr marL="0" indent="0">
              <a:buNone/>
            </a:pPr>
            <a:endParaRPr lang="en-GB" sz="1900" b="0" dirty="0"/>
          </a:p>
          <a:p>
            <a:pPr marL="0" indent="0">
              <a:buNone/>
            </a:pPr>
            <a:r>
              <a:rPr lang="en-US" sz="1900" b="0" dirty="0"/>
              <a:t>Delivery of the equipment to our new data </a:t>
            </a:r>
            <a:r>
              <a:rPr lang="en-US" sz="1900" b="0" dirty="0" err="1"/>
              <a:t>centre</a:t>
            </a:r>
            <a:r>
              <a:rPr lang="en-US" sz="1900" b="0" dirty="0"/>
              <a:t> needs to be aligned with either sectional completion or handover of the entire site. The renovation of the new data </a:t>
            </a:r>
            <a:r>
              <a:rPr lang="en-US" sz="1900" b="0" dirty="0" err="1"/>
              <a:t>centre</a:t>
            </a:r>
            <a:r>
              <a:rPr lang="en-US" sz="1900" b="0" dirty="0"/>
              <a:t> is expected to be completed by the end of January 2023.</a:t>
            </a:r>
            <a:endParaRPr lang="en-ZA" sz="1900" b="0" dirty="0"/>
          </a:p>
          <a:p>
            <a:pPr marL="0" indent="0">
              <a:buNone/>
            </a:pPr>
            <a:endParaRPr lang="en-ZA" sz="1600" b="0" dirty="0"/>
          </a:p>
          <a:p>
            <a:pPr marL="0" indent="0">
              <a:buNone/>
            </a:pPr>
            <a:endParaRPr lang="en-ZA" dirty="0"/>
          </a:p>
          <a:p>
            <a:pPr marL="0" lvl="0" indent="0">
              <a:buNone/>
            </a:pPr>
            <a:endParaRPr lang="en-US" dirty="0">
              <a:solidFill>
                <a:srgbClr val="002060"/>
              </a:solidFill>
            </a:endParaRPr>
          </a:p>
          <a:p>
            <a:pPr lvl="0"/>
            <a:endParaRPr lang="en-ZA" dirty="0">
              <a:solidFill>
                <a:schemeClr val="accent1">
                  <a:lumMod val="75000"/>
                </a:schemeClr>
              </a:solidFill>
            </a:endParaRPr>
          </a:p>
          <a:p>
            <a:pPr marL="0" lvl="1" indent="0">
              <a:buNone/>
              <a:defRPr/>
            </a:pPr>
            <a:r>
              <a:rPr lang="en-ZA" sz="1700" dirty="0">
                <a:solidFill>
                  <a:schemeClr val="accent1">
                    <a:lumMod val="75000"/>
                  </a:schemeClr>
                </a:solidFill>
              </a:rPr>
              <a:t>	</a:t>
            </a:r>
          </a:p>
          <a:p>
            <a:pPr marL="0" lvl="1" indent="0">
              <a:buNone/>
              <a:defRPr/>
            </a:pPr>
            <a:endParaRPr lang="en-ZA" sz="1700" dirty="0">
              <a:solidFill>
                <a:schemeClr val="accent1">
                  <a:lumMod val="75000"/>
                </a:schemeClr>
              </a:solidFill>
            </a:endParaRPr>
          </a:p>
          <a:p>
            <a:pPr marL="0" lvl="1" indent="0">
              <a:buNone/>
              <a:defRPr/>
            </a:pPr>
            <a:endParaRPr lang="en-ZA" sz="1700" dirty="0">
              <a:solidFill>
                <a:schemeClr val="accent1">
                  <a:lumMod val="75000"/>
                </a:schemeClr>
              </a:solidFill>
            </a:endParaRPr>
          </a:p>
          <a:p>
            <a:pPr marL="0" lvl="1" indent="0">
              <a:buNone/>
              <a:defRPr/>
            </a:pPr>
            <a:endParaRPr lang="en-US" dirty="0">
              <a:solidFill>
                <a:schemeClr val="accent1">
                  <a:lumMod val="75000"/>
                </a:schemeClr>
              </a:solidFill>
            </a:endParaRPr>
          </a:p>
        </p:txBody>
      </p:sp>
    </p:spTree>
    <p:extLst>
      <p:ext uri="{BB962C8B-B14F-4D97-AF65-F5344CB8AC3E}">
        <p14:creationId xmlns:p14="http://schemas.microsoft.com/office/powerpoint/2010/main" val="2103614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802"/>
            <a:ext cx="8229600" cy="868958"/>
          </a:xfrm>
        </p:spPr>
        <p:txBody>
          <a:bodyPr/>
          <a:lstStyle/>
          <a:p>
            <a:r>
              <a:rPr lang="en-US" dirty="0"/>
              <a:t>Considerations Continued</a:t>
            </a:r>
            <a:endParaRPr lang="en-ZA" dirty="0"/>
          </a:p>
        </p:txBody>
      </p:sp>
      <p:sp>
        <p:nvSpPr>
          <p:cNvPr id="3" name="Content Placeholder 2"/>
          <p:cNvSpPr>
            <a:spLocks noGrp="1"/>
          </p:cNvSpPr>
          <p:nvPr>
            <p:ph idx="1"/>
          </p:nvPr>
        </p:nvSpPr>
        <p:spPr>
          <a:xfrm>
            <a:off x="467544" y="1268760"/>
            <a:ext cx="8229600" cy="4320480"/>
          </a:xfrm>
        </p:spPr>
        <p:txBody>
          <a:bodyPr>
            <a:normAutofit/>
          </a:bodyPr>
          <a:lstStyle/>
          <a:p>
            <a:pPr marL="0" lvl="1" indent="0">
              <a:buNone/>
              <a:defRPr/>
            </a:pPr>
            <a:endParaRPr lang="en-US" dirty="0">
              <a:solidFill>
                <a:schemeClr val="accent1">
                  <a:lumMod val="75000"/>
                </a:schemeClr>
              </a:solidFill>
            </a:endParaRPr>
          </a:p>
          <a:p>
            <a:pPr marL="0" indent="0">
              <a:buNone/>
              <a:defRPr/>
            </a:pPr>
            <a:r>
              <a:rPr lang="en-US" sz="1600" dirty="0"/>
              <a:t>Time Constraints </a:t>
            </a:r>
          </a:p>
          <a:p>
            <a:pPr marL="0" indent="0">
              <a:buNone/>
              <a:defRPr/>
            </a:pPr>
            <a:endParaRPr lang="en-ZA" sz="1600" dirty="0"/>
          </a:p>
          <a:p>
            <a:pPr marL="0" indent="0">
              <a:buNone/>
              <a:defRPr/>
            </a:pPr>
            <a:r>
              <a:rPr lang="en-ZA" sz="1600" b="0" dirty="0"/>
              <a:t>The ELIDZ envisages the following delivery timelines for the project</a:t>
            </a:r>
            <a:r>
              <a:rPr lang="en-ZA" sz="1600" dirty="0"/>
              <a:t>:</a:t>
            </a:r>
          </a:p>
          <a:p>
            <a:pPr marL="0" indent="0">
              <a:buNone/>
              <a:defRPr/>
            </a:pPr>
            <a:endParaRPr lang="en-ZA" sz="1600" dirty="0"/>
          </a:p>
          <a:p>
            <a:pPr marL="0" indent="0">
              <a:buNone/>
              <a:defRPr/>
            </a:pPr>
            <a:r>
              <a:rPr lang="en-ZA" sz="1600" u="sng" dirty="0"/>
              <a:t>Milestones</a:t>
            </a:r>
            <a:r>
              <a:rPr lang="en-ZA" sz="1600" dirty="0"/>
              <a:t> 			                           </a:t>
            </a:r>
            <a:r>
              <a:rPr lang="en-ZA" sz="1600" u="sng" dirty="0"/>
              <a:t>Target Date</a:t>
            </a:r>
            <a:r>
              <a:rPr lang="en-ZA" sz="1600" dirty="0"/>
              <a:t>	</a:t>
            </a:r>
          </a:p>
          <a:p>
            <a:pPr algn="just">
              <a:lnSpc>
                <a:spcPct val="150000"/>
              </a:lnSpc>
            </a:pPr>
            <a:r>
              <a:rPr lang="en-US" sz="1600" b="0" dirty="0">
                <a:effectLst/>
                <a:latin typeface="Calibri" panose="020F0502020204030204" pitchFamily="34" charset="0"/>
                <a:ea typeface="Times New Roman" panose="02020603050405020304" pitchFamily="18" charset="0"/>
              </a:rPr>
              <a:t>Advert and Issuing of RFP		:	24</a:t>
            </a:r>
            <a:r>
              <a:rPr lang="en-US" sz="1600" b="0" baseline="30000" dirty="0">
                <a:effectLst/>
                <a:latin typeface="Calibri" panose="020F0502020204030204" pitchFamily="34" charset="0"/>
                <a:ea typeface="Times New Roman" panose="02020603050405020304" pitchFamily="18" charset="0"/>
              </a:rPr>
              <a:t>th</a:t>
            </a:r>
            <a:r>
              <a:rPr lang="en-US" sz="1600" b="0" dirty="0">
                <a:effectLst/>
                <a:latin typeface="Calibri" panose="020F0502020204030204" pitchFamily="34" charset="0"/>
                <a:ea typeface="Times New Roman" panose="02020603050405020304" pitchFamily="18" charset="0"/>
              </a:rPr>
              <a:t> November 2023</a:t>
            </a:r>
            <a:endParaRPr lang="en-ZA" sz="1600" b="0" dirty="0">
              <a:effectLst/>
              <a:latin typeface="Times New Roman" panose="02020603050405020304" pitchFamily="18" charset="0"/>
              <a:ea typeface="Times New Roman" panose="02020603050405020304" pitchFamily="18" charset="0"/>
            </a:endParaRPr>
          </a:p>
          <a:p>
            <a:pPr algn="just">
              <a:lnSpc>
                <a:spcPct val="150000"/>
              </a:lnSpc>
            </a:pPr>
            <a:r>
              <a:rPr lang="en-US" sz="1600" b="0" dirty="0">
                <a:effectLst/>
                <a:latin typeface="Calibri" panose="020F0502020204030204" pitchFamily="34" charset="0"/>
                <a:ea typeface="Times New Roman" panose="02020603050405020304" pitchFamily="18" charset="0"/>
              </a:rPr>
              <a:t>Compulsory Briefing Session		: 	10h00, 07</a:t>
            </a:r>
            <a:r>
              <a:rPr lang="en-US" sz="1600" b="0" baseline="30000" dirty="0">
                <a:effectLst/>
                <a:latin typeface="Calibri" panose="020F0502020204030204" pitchFamily="34" charset="0"/>
                <a:ea typeface="Times New Roman" panose="02020603050405020304" pitchFamily="18" charset="0"/>
              </a:rPr>
              <a:t>th</a:t>
            </a:r>
            <a:r>
              <a:rPr lang="en-US" sz="1600" b="0" dirty="0">
                <a:effectLst/>
                <a:latin typeface="Calibri" panose="020F0502020204030204" pitchFamily="34" charset="0"/>
                <a:ea typeface="Times New Roman" panose="02020603050405020304" pitchFamily="18" charset="0"/>
              </a:rPr>
              <a:t> December 2023</a:t>
            </a:r>
            <a:endParaRPr lang="en-ZA" sz="1600" b="0" dirty="0">
              <a:effectLst/>
              <a:latin typeface="Times New Roman" panose="02020603050405020304" pitchFamily="18" charset="0"/>
              <a:ea typeface="Times New Roman" panose="02020603050405020304" pitchFamily="18" charset="0"/>
            </a:endParaRPr>
          </a:p>
          <a:p>
            <a:pPr algn="just">
              <a:lnSpc>
                <a:spcPct val="150000"/>
              </a:lnSpc>
            </a:pPr>
            <a:r>
              <a:rPr lang="en-US" sz="1600" b="0" dirty="0">
                <a:effectLst/>
                <a:latin typeface="Calibri" panose="020F0502020204030204" pitchFamily="34" charset="0"/>
                <a:ea typeface="Times New Roman" panose="02020603050405020304" pitchFamily="18" charset="0"/>
              </a:rPr>
              <a:t>Deadline for Questions		:	16h00, 15</a:t>
            </a:r>
            <a:r>
              <a:rPr lang="en-US" sz="1600" b="0" baseline="30000" dirty="0">
                <a:effectLst/>
                <a:latin typeface="Calibri" panose="020F0502020204030204" pitchFamily="34" charset="0"/>
                <a:ea typeface="Times New Roman" panose="02020603050405020304" pitchFamily="18" charset="0"/>
              </a:rPr>
              <a:t>th</a:t>
            </a:r>
            <a:r>
              <a:rPr lang="en-US" sz="1600" b="0" dirty="0">
                <a:effectLst/>
                <a:latin typeface="Calibri" panose="020F0502020204030204" pitchFamily="34" charset="0"/>
                <a:ea typeface="Times New Roman" panose="02020603050405020304" pitchFamily="18" charset="0"/>
              </a:rPr>
              <a:t> January 2024</a:t>
            </a:r>
            <a:endParaRPr lang="en-ZA" sz="1600" b="0" dirty="0">
              <a:effectLst/>
              <a:latin typeface="Times New Roman" panose="02020603050405020304" pitchFamily="18" charset="0"/>
              <a:ea typeface="Times New Roman" panose="02020603050405020304" pitchFamily="18" charset="0"/>
            </a:endParaRPr>
          </a:p>
          <a:p>
            <a:pPr algn="just">
              <a:lnSpc>
                <a:spcPct val="150000"/>
              </a:lnSpc>
            </a:pPr>
            <a:r>
              <a:rPr lang="en-US" sz="1600" b="0" dirty="0">
                <a:effectLst/>
                <a:latin typeface="Calibri" panose="020F0502020204030204" pitchFamily="34" charset="0"/>
                <a:ea typeface="Times New Roman" panose="02020603050405020304" pitchFamily="18" charset="0"/>
              </a:rPr>
              <a:t>Response to Questions		:	16h00, 16</a:t>
            </a:r>
            <a:r>
              <a:rPr lang="en-US" sz="1600" b="0" baseline="30000" dirty="0">
                <a:effectLst/>
                <a:latin typeface="Calibri" panose="020F0502020204030204" pitchFamily="34" charset="0"/>
                <a:ea typeface="Times New Roman" panose="02020603050405020304" pitchFamily="18" charset="0"/>
              </a:rPr>
              <a:t>th</a:t>
            </a:r>
            <a:r>
              <a:rPr lang="en-US" sz="1600" b="0" dirty="0">
                <a:effectLst/>
                <a:latin typeface="Calibri" panose="020F0502020204030204" pitchFamily="34" charset="0"/>
                <a:ea typeface="Times New Roman" panose="02020603050405020304" pitchFamily="18" charset="0"/>
              </a:rPr>
              <a:t> January 2024</a:t>
            </a:r>
            <a:endParaRPr lang="en-ZA" sz="1600" b="0" dirty="0">
              <a:effectLst/>
              <a:latin typeface="Times New Roman" panose="02020603050405020304" pitchFamily="18" charset="0"/>
              <a:ea typeface="Times New Roman" panose="02020603050405020304" pitchFamily="18" charset="0"/>
            </a:endParaRPr>
          </a:p>
          <a:p>
            <a:pPr algn="just">
              <a:lnSpc>
                <a:spcPct val="150000"/>
              </a:lnSpc>
            </a:pPr>
            <a:r>
              <a:rPr lang="en-US" sz="1600" b="0" dirty="0">
                <a:effectLst/>
                <a:latin typeface="Calibri" panose="020F0502020204030204" pitchFamily="34" charset="0"/>
                <a:ea typeface="Times New Roman" panose="02020603050405020304" pitchFamily="18" charset="0"/>
              </a:rPr>
              <a:t>RFP Submission Due Date		:	12h00, 22</a:t>
            </a:r>
            <a:r>
              <a:rPr lang="en-US" sz="1600" b="0" baseline="30000" dirty="0">
                <a:effectLst/>
                <a:latin typeface="Calibri" panose="020F0502020204030204" pitchFamily="34" charset="0"/>
                <a:ea typeface="Times New Roman" panose="02020603050405020304" pitchFamily="18" charset="0"/>
              </a:rPr>
              <a:t>nd</a:t>
            </a:r>
            <a:r>
              <a:rPr lang="en-US" sz="1600" b="0" dirty="0">
                <a:effectLst/>
                <a:latin typeface="Calibri" panose="020F0502020204030204" pitchFamily="34" charset="0"/>
                <a:ea typeface="Times New Roman" panose="02020603050405020304" pitchFamily="18" charset="0"/>
              </a:rPr>
              <a:t> January 2024</a:t>
            </a:r>
            <a:endParaRPr lang="en-ZA" sz="1600" b="0" dirty="0">
              <a:effectLst/>
              <a:latin typeface="Times New Roman" panose="02020603050405020304" pitchFamily="18" charset="0"/>
              <a:ea typeface="Times New Roman" panose="02020603050405020304" pitchFamily="18" charset="0"/>
            </a:endParaRPr>
          </a:p>
          <a:p>
            <a:pPr marL="0" indent="0">
              <a:buNone/>
            </a:pPr>
            <a:endParaRPr lang="en-ZA" sz="1600" b="0" dirty="0">
              <a:solidFill>
                <a:srgbClr val="002060"/>
              </a:solidFill>
            </a:endParaRP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FE47E1-3C40-46FE-8141-B69C7A9C857D}" type="slidenum">
              <a:rPr kumimoji="0" lang="en-ZA" sz="12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2900908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802"/>
            <a:ext cx="8229600" cy="868958"/>
          </a:xfrm>
        </p:spPr>
        <p:txBody>
          <a:bodyPr/>
          <a:lstStyle/>
          <a:p>
            <a:r>
              <a:rPr lang="en-US" dirty="0"/>
              <a:t>Considerations Continued</a:t>
            </a:r>
            <a:endParaRPr lang="en-ZA" dirty="0"/>
          </a:p>
        </p:txBody>
      </p:sp>
      <p:sp>
        <p:nvSpPr>
          <p:cNvPr id="3" name="Content Placeholder 2"/>
          <p:cNvSpPr>
            <a:spLocks noGrp="1"/>
          </p:cNvSpPr>
          <p:nvPr>
            <p:ph idx="1"/>
          </p:nvPr>
        </p:nvSpPr>
        <p:spPr>
          <a:xfrm>
            <a:off x="467544" y="1268760"/>
            <a:ext cx="8229600" cy="4608512"/>
          </a:xfrm>
        </p:spPr>
        <p:txBody>
          <a:bodyPr>
            <a:normAutofit lnSpcReduction="10000"/>
          </a:bodyPr>
          <a:lstStyle/>
          <a:p>
            <a:pPr marL="0" indent="0">
              <a:buNone/>
              <a:defRPr/>
            </a:pPr>
            <a:r>
              <a:rPr lang="en-US" sz="1600" dirty="0"/>
              <a:t>Project Team Skills Matrix Example</a:t>
            </a:r>
          </a:p>
          <a:p>
            <a:pPr marL="0" indent="0">
              <a:buNone/>
              <a:defRPr/>
            </a:pPr>
            <a:endParaRPr lang="en-US" sz="1600" dirty="0"/>
          </a:p>
          <a:p>
            <a:pPr marL="0" indent="0">
              <a:buNone/>
              <a:defRPr/>
            </a:pPr>
            <a:endParaRPr lang="en-US" sz="1600" dirty="0"/>
          </a:p>
          <a:p>
            <a:pPr marL="0" indent="0">
              <a:buNone/>
              <a:defRPr/>
            </a:pPr>
            <a:endParaRPr lang="en-US" sz="1600" dirty="0"/>
          </a:p>
          <a:p>
            <a:pPr marL="0" indent="0">
              <a:buNone/>
            </a:pPr>
            <a:endParaRPr lang="en-US" sz="1800" dirty="0">
              <a:effectLst/>
              <a:latin typeface="Calibri" panose="020F0502020204030204" pitchFamily="34" charset="0"/>
              <a:ea typeface="Times New Roman" panose="02020603050405020304" pitchFamily="18" charset="0"/>
            </a:endParaRPr>
          </a:p>
          <a:p>
            <a:pPr marL="0" indent="0">
              <a:buNone/>
            </a:pPr>
            <a:endParaRPr lang="en-US" sz="1800" dirty="0">
              <a:latin typeface="Calibri" panose="020F0502020204030204" pitchFamily="34" charset="0"/>
              <a:ea typeface="Times New Roman" panose="02020603050405020304" pitchFamily="18" charset="0"/>
            </a:endParaRPr>
          </a:p>
          <a:p>
            <a:pPr marL="0" indent="0">
              <a:buNone/>
            </a:pPr>
            <a:endParaRPr lang="en-US" sz="1800" dirty="0">
              <a:effectLst/>
              <a:latin typeface="Calibri" panose="020F0502020204030204" pitchFamily="34" charset="0"/>
              <a:ea typeface="Times New Roman" panose="02020603050405020304" pitchFamily="18" charset="0"/>
            </a:endParaRPr>
          </a:p>
          <a:p>
            <a:pPr marL="0" indent="0">
              <a:buNone/>
            </a:pPr>
            <a:endParaRPr lang="en-US" sz="1800" dirty="0">
              <a:latin typeface="Calibri" panose="020F0502020204030204" pitchFamily="34" charset="0"/>
              <a:ea typeface="Times New Roman" panose="02020603050405020304" pitchFamily="18" charset="0"/>
            </a:endParaRPr>
          </a:p>
          <a:p>
            <a:pPr marL="0" indent="0">
              <a:buNone/>
            </a:pPr>
            <a:endParaRPr lang="en-US" sz="1800" dirty="0">
              <a:effectLst/>
              <a:latin typeface="Calibri" panose="020F0502020204030204" pitchFamily="34" charset="0"/>
              <a:ea typeface="Times New Roman" panose="02020603050405020304" pitchFamily="18" charset="0"/>
            </a:endParaRPr>
          </a:p>
          <a:p>
            <a:pPr marL="0" indent="0">
              <a:buNone/>
            </a:pPr>
            <a:endParaRPr lang="en-US" sz="1800" dirty="0">
              <a:latin typeface="Calibri" panose="020F0502020204030204" pitchFamily="34" charset="0"/>
              <a:ea typeface="Times New Roman" panose="02020603050405020304" pitchFamily="18" charset="0"/>
            </a:endParaRPr>
          </a:p>
          <a:p>
            <a:pPr marL="0" indent="0">
              <a:buNone/>
            </a:pPr>
            <a:endParaRPr lang="en-US" sz="1800" dirty="0">
              <a:effectLst/>
              <a:latin typeface="Calibri" panose="020F0502020204030204" pitchFamily="34" charset="0"/>
              <a:ea typeface="Times New Roman" panose="02020603050405020304" pitchFamily="18" charset="0"/>
            </a:endParaRPr>
          </a:p>
          <a:p>
            <a:pPr marL="0" indent="0">
              <a:buNone/>
            </a:pPr>
            <a:endParaRPr lang="en-US" sz="1800" dirty="0">
              <a:latin typeface="Calibri" panose="020F0502020204030204" pitchFamily="34" charset="0"/>
              <a:ea typeface="Times New Roman" panose="02020603050405020304" pitchFamily="18" charset="0"/>
            </a:endParaRPr>
          </a:p>
          <a:p>
            <a:pPr marL="0" indent="0">
              <a:buNone/>
            </a:pPr>
            <a:endParaRPr lang="en-US" sz="1800" dirty="0">
              <a:effectLst/>
              <a:latin typeface="Calibri" panose="020F0502020204030204" pitchFamily="34" charset="0"/>
              <a:ea typeface="Times New Roman" panose="02020603050405020304" pitchFamily="18" charset="0"/>
            </a:endParaRPr>
          </a:p>
          <a:p>
            <a:pPr marL="0" indent="0">
              <a:buNone/>
            </a:pPr>
            <a:r>
              <a:rPr lang="en-US" sz="1600" b="0" dirty="0">
                <a:effectLst/>
                <a:latin typeface="Calibri" panose="020F0502020204030204" pitchFamily="34" charset="0"/>
                <a:ea typeface="Times New Roman" panose="02020603050405020304" pitchFamily="18" charset="0"/>
              </a:rPr>
              <a:t>Where a third-party assists the appointed service provider with a portion of the defined deliverables, clearly indicate the scope of the third-party as well as include their relevant skills \ qualifications and years of work experience relevant to this project for the associated personnel.</a:t>
            </a:r>
            <a:endParaRPr lang="en-ZA" sz="1600" b="0" dirty="0">
              <a:effectLst/>
              <a:latin typeface="Times New Roman" panose="02020603050405020304" pitchFamily="18" charset="0"/>
              <a:ea typeface="Times New Roman" panose="02020603050405020304" pitchFamily="18" charset="0"/>
            </a:endParaRPr>
          </a:p>
          <a:p>
            <a:pPr marL="0" indent="0">
              <a:buNone/>
            </a:pPr>
            <a:endParaRPr lang="en-ZA" sz="1600" b="0" dirty="0">
              <a:solidFill>
                <a:srgbClr val="002060"/>
              </a:solidFill>
            </a:endParaRPr>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FE47E1-3C40-46FE-8141-B69C7A9C857D}" type="slidenum">
              <a:rPr kumimoji="0" lang="en-ZA" sz="12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graphicFrame>
        <p:nvGraphicFramePr>
          <p:cNvPr id="5" name="Table 4">
            <a:extLst>
              <a:ext uri="{FF2B5EF4-FFF2-40B4-BE49-F238E27FC236}">
                <a16:creationId xmlns:a16="http://schemas.microsoft.com/office/drawing/2014/main" id="{08189EFF-8E33-8EC7-12B5-94781B12DBB1}"/>
              </a:ext>
            </a:extLst>
          </p:cNvPr>
          <p:cNvGraphicFramePr>
            <a:graphicFrameLocks noGrp="1"/>
          </p:cNvGraphicFramePr>
          <p:nvPr>
            <p:extLst>
              <p:ext uri="{D42A27DB-BD31-4B8C-83A1-F6EECF244321}">
                <p14:modId xmlns:p14="http://schemas.microsoft.com/office/powerpoint/2010/main" val="3034734424"/>
              </p:ext>
            </p:extLst>
          </p:nvPr>
        </p:nvGraphicFramePr>
        <p:xfrm>
          <a:off x="539552" y="1700808"/>
          <a:ext cx="7488832" cy="3120350"/>
        </p:xfrm>
        <a:graphic>
          <a:graphicData uri="http://schemas.openxmlformats.org/drawingml/2006/table">
            <a:tbl>
              <a:tblPr firstRow="1" bandRow="1">
                <a:tableStyleId>{93296810-A885-4BE3-A3E7-6D5BEEA58F35}</a:tableStyleId>
              </a:tblPr>
              <a:tblGrid>
                <a:gridCol w="1872208">
                  <a:extLst>
                    <a:ext uri="{9D8B030D-6E8A-4147-A177-3AD203B41FA5}">
                      <a16:colId xmlns:a16="http://schemas.microsoft.com/office/drawing/2014/main" val="1110817065"/>
                    </a:ext>
                  </a:extLst>
                </a:gridCol>
                <a:gridCol w="1872208">
                  <a:extLst>
                    <a:ext uri="{9D8B030D-6E8A-4147-A177-3AD203B41FA5}">
                      <a16:colId xmlns:a16="http://schemas.microsoft.com/office/drawing/2014/main" val="914547280"/>
                    </a:ext>
                  </a:extLst>
                </a:gridCol>
                <a:gridCol w="1872208">
                  <a:extLst>
                    <a:ext uri="{9D8B030D-6E8A-4147-A177-3AD203B41FA5}">
                      <a16:colId xmlns:a16="http://schemas.microsoft.com/office/drawing/2014/main" val="557321661"/>
                    </a:ext>
                  </a:extLst>
                </a:gridCol>
                <a:gridCol w="1872208">
                  <a:extLst>
                    <a:ext uri="{9D8B030D-6E8A-4147-A177-3AD203B41FA5}">
                      <a16:colId xmlns:a16="http://schemas.microsoft.com/office/drawing/2014/main" val="3192657479"/>
                    </a:ext>
                  </a:extLst>
                </a:gridCol>
              </a:tblGrid>
              <a:tr h="624070">
                <a:tc>
                  <a:txBody>
                    <a:bodyPr/>
                    <a:lstStyle/>
                    <a:p>
                      <a:pPr algn="ctr"/>
                      <a:r>
                        <a:rPr lang="en-GB" sz="1600" dirty="0"/>
                        <a:t>Team Member</a:t>
                      </a:r>
                      <a:endParaRPr lang="en-ZA" sz="1600" dirty="0"/>
                    </a:p>
                  </a:txBody>
                  <a:tcPr anchor="ctr"/>
                </a:tc>
                <a:tc>
                  <a:txBody>
                    <a:bodyPr/>
                    <a:lstStyle/>
                    <a:p>
                      <a:pPr algn="ctr"/>
                      <a:r>
                        <a:rPr lang="en-GB" sz="1600" dirty="0"/>
                        <a:t>Company</a:t>
                      </a:r>
                      <a:endParaRPr lang="en-ZA" sz="1600" dirty="0"/>
                    </a:p>
                  </a:txBody>
                  <a:tcPr anchor="ctr"/>
                </a:tc>
                <a:tc>
                  <a:txBody>
                    <a:bodyPr/>
                    <a:lstStyle/>
                    <a:p>
                      <a:pPr algn="ctr"/>
                      <a:r>
                        <a:rPr lang="en-GB" sz="1600" dirty="0"/>
                        <a:t>Qualifications \ Disciplines</a:t>
                      </a:r>
                      <a:endParaRPr lang="en-ZA" sz="1600" dirty="0"/>
                    </a:p>
                  </a:txBody>
                  <a:tcPr anchor="ctr"/>
                </a:tc>
                <a:tc>
                  <a:txBody>
                    <a:bodyPr/>
                    <a:lstStyle/>
                    <a:p>
                      <a:pPr algn="ctr"/>
                      <a:r>
                        <a:rPr lang="en-GB" sz="1600" dirty="0"/>
                        <a:t>Years of Experience</a:t>
                      </a:r>
                      <a:endParaRPr lang="en-ZA" sz="1600" dirty="0"/>
                    </a:p>
                  </a:txBody>
                  <a:tcPr anchor="ctr"/>
                </a:tc>
                <a:extLst>
                  <a:ext uri="{0D108BD9-81ED-4DB2-BD59-A6C34878D82A}">
                    <a16:rowId xmlns:a16="http://schemas.microsoft.com/office/drawing/2014/main" val="1115283442"/>
                  </a:ext>
                </a:extLst>
              </a:tr>
              <a:tr h="624070">
                <a:tc>
                  <a:txBody>
                    <a:bodyPr/>
                    <a:lstStyle/>
                    <a:p>
                      <a:r>
                        <a:rPr lang="en-GB" sz="1600" dirty="0"/>
                        <a:t>Joe Soap</a:t>
                      </a:r>
                      <a:endParaRPr lang="en-ZA" sz="1600" dirty="0"/>
                    </a:p>
                  </a:txBody>
                  <a:tcPr/>
                </a:tc>
                <a:tc>
                  <a:txBody>
                    <a:bodyPr/>
                    <a:lstStyle/>
                    <a:p>
                      <a:r>
                        <a:rPr lang="en-GB" sz="1600" dirty="0"/>
                        <a:t>Company ABC</a:t>
                      </a:r>
                      <a:endParaRPr lang="en-ZA" sz="1600" dirty="0"/>
                    </a:p>
                  </a:txBody>
                  <a:tcPr/>
                </a:tc>
                <a:tc>
                  <a:txBody>
                    <a:bodyPr/>
                    <a:lstStyle/>
                    <a:p>
                      <a:r>
                        <a:rPr lang="en-GB" sz="1600" dirty="0"/>
                        <a:t>Cooling Field Service Engineer</a:t>
                      </a:r>
                      <a:endParaRPr lang="en-ZA" sz="1600" dirty="0"/>
                    </a:p>
                  </a:txBody>
                  <a:tcPr/>
                </a:tc>
                <a:tc>
                  <a:txBody>
                    <a:bodyPr/>
                    <a:lstStyle/>
                    <a:p>
                      <a:r>
                        <a:rPr lang="en-GB" sz="1600" dirty="0"/>
                        <a:t>8 Years </a:t>
                      </a:r>
                      <a:endParaRPr lang="en-ZA" sz="1600" dirty="0"/>
                    </a:p>
                  </a:txBody>
                  <a:tcPr/>
                </a:tc>
                <a:extLst>
                  <a:ext uri="{0D108BD9-81ED-4DB2-BD59-A6C34878D82A}">
                    <a16:rowId xmlns:a16="http://schemas.microsoft.com/office/drawing/2014/main" val="2766381875"/>
                  </a:ext>
                </a:extLst>
              </a:tr>
              <a:tr h="624070">
                <a:tc>
                  <a:txBody>
                    <a:bodyPr/>
                    <a:lstStyle/>
                    <a:p>
                      <a:r>
                        <a:rPr lang="en-GB" sz="1600" dirty="0"/>
                        <a:t>Joe Bloggs</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Company ABC</a:t>
                      </a:r>
                      <a:endParaRPr lang="en-ZA" sz="1600" dirty="0"/>
                    </a:p>
                    <a:p>
                      <a:endParaRPr lang="en-ZA" sz="1600" dirty="0"/>
                    </a:p>
                  </a:txBody>
                  <a:tcPr/>
                </a:tc>
                <a:tc>
                  <a:txBody>
                    <a:bodyPr/>
                    <a:lstStyle/>
                    <a:p>
                      <a:r>
                        <a:rPr lang="en-GB" sz="1600" dirty="0"/>
                        <a:t>Power Filed Service Engineer</a:t>
                      </a:r>
                      <a:endParaRPr lang="en-ZA" sz="1600" dirty="0"/>
                    </a:p>
                  </a:txBody>
                  <a:tcPr/>
                </a:tc>
                <a:tc>
                  <a:txBody>
                    <a:bodyPr/>
                    <a:lstStyle/>
                    <a:p>
                      <a:r>
                        <a:rPr lang="en-GB" sz="1600" dirty="0"/>
                        <a:t>5 Years</a:t>
                      </a:r>
                      <a:endParaRPr lang="en-ZA" sz="1600" dirty="0"/>
                    </a:p>
                  </a:txBody>
                  <a:tcPr/>
                </a:tc>
                <a:extLst>
                  <a:ext uri="{0D108BD9-81ED-4DB2-BD59-A6C34878D82A}">
                    <a16:rowId xmlns:a16="http://schemas.microsoft.com/office/drawing/2014/main" val="881719747"/>
                  </a:ext>
                </a:extLst>
              </a:tr>
              <a:tr h="624070">
                <a:tc>
                  <a:txBody>
                    <a:bodyPr/>
                    <a:lstStyle/>
                    <a:p>
                      <a:r>
                        <a:rPr lang="en-GB" sz="1600" dirty="0"/>
                        <a:t>Joe Sixpack</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Schneider Electric </a:t>
                      </a:r>
                      <a:endParaRPr lang="en-ZA" sz="1600" dirty="0"/>
                    </a:p>
                    <a:p>
                      <a:endParaRPr lang="en-ZA" sz="1600" dirty="0"/>
                    </a:p>
                  </a:txBody>
                  <a:tcPr/>
                </a:tc>
                <a:tc>
                  <a:txBody>
                    <a:bodyPr/>
                    <a:lstStyle/>
                    <a:p>
                      <a:r>
                        <a:rPr lang="en-GB" sz="1600" dirty="0"/>
                        <a:t>DCIM Engineer</a:t>
                      </a:r>
                      <a:endParaRPr lang="en-ZA" sz="1600" dirty="0"/>
                    </a:p>
                  </a:txBody>
                  <a:tcPr/>
                </a:tc>
                <a:tc>
                  <a:txBody>
                    <a:bodyPr/>
                    <a:lstStyle/>
                    <a:p>
                      <a:r>
                        <a:rPr lang="en-GB" sz="1600" dirty="0"/>
                        <a:t>13 Years</a:t>
                      </a:r>
                      <a:endParaRPr lang="en-ZA" sz="1600" dirty="0"/>
                    </a:p>
                  </a:txBody>
                  <a:tcPr/>
                </a:tc>
                <a:extLst>
                  <a:ext uri="{0D108BD9-81ED-4DB2-BD59-A6C34878D82A}">
                    <a16:rowId xmlns:a16="http://schemas.microsoft.com/office/drawing/2014/main" val="642778911"/>
                  </a:ext>
                </a:extLst>
              </a:tr>
              <a:tr h="624070">
                <a:tc gridSpan="3">
                  <a:txBody>
                    <a:bodyPr/>
                    <a:lstStyle/>
                    <a:p>
                      <a:pPr algn="r"/>
                      <a:r>
                        <a:rPr lang="en-GB" sz="1600" b="1" dirty="0"/>
                        <a:t>Average Years of Experience</a:t>
                      </a:r>
                      <a:endParaRPr lang="en-ZA" sz="1600" b="1" dirty="0"/>
                    </a:p>
                  </a:txBody>
                  <a:tcPr anchor="ctr"/>
                </a:tc>
                <a:tc hMerge="1">
                  <a:txBody>
                    <a:bodyPr/>
                    <a:lstStyle/>
                    <a:p>
                      <a:endParaRPr lang="en-ZA" sz="1600" dirty="0"/>
                    </a:p>
                  </a:txBody>
                  <a:tcPr/>
                </a:tc>
                <a:tc hMerge="1">
                  <a:txBody>
                    <a:bodyPr/>
                    <a:lstStyle/>
                    <a:p>
                      <a:endParaRPr lang="en-ZA" sz="1600" dirty="0"/>
                    </a:p>
                  </a:txBody>
                  <a:tcPr/>
                </a:tc>
                <a:tc>
                  <a:txBody>
                    <a:bodyPr/>
                    <a:lstStyle/>
                    <a:p>
                      <a:pPr algn="ctr"/>
                      <a:r>
                        <a:rPr lang="en-GB" sz="1600" b="1" dirty="0"/>
                        <a:t>8,6 Years</a:t>
                      </a:r>
                      <a:endParaRPr lang="en-ZA" sz="1600" b="1" dirty="0"/>
                    </a:p>
                  </a:txBody>
                  <a:tcPr anchor="ctr"/>
                </a:tc>
                <a:extLst>
                  <a:ext uri="{0D108BD9-81ED-4DB2-BD59-A6C34878D82A}">
                    <a16:rowId xmlns:a16="http://schemas.microsoft.com/office/drawing/2014/main" val="3732716531"/>
                  </a:ext>
                </a:extLst>
              </a:tr>
            </a:tbl>
          </a:graphicData>
        </a:graphic>
      </p:graphicFrame>
    </p:spTree>
    <p:extLst>
      <p:ext uri="{BB962C8B-B14F-4D97-AF65-F5344CB8AC3E}">
        <p14:creationId xmlns:p14="http://schemas.microsoft.com/office/powerpoint/2010/main" val="8813111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00C083C-1160-4252-9585-782ED127AC2D}"/>
              </a:ext>
            </a:extLst>
          </p:cNvPr>
          <p:cNvSpPr>
            <a:spLocks noGrp="1"/>
          </p:cNvSpPr>
          <p:nvPr>
            <p:ph type="sldNum" sz="quarter" idx="4"/>
          </p:nvPr>
        </p:nvSpPr>
        <p:spPr/>
        <p:txBody>
          <a:bodyPr/>
          <a:lstStyle/>
          <a:p>
            <a:fld id="{50FE47E1-3C40-46FE-8141-B69C7A9C857D}" type="slidenum">
              <a:rPr lang="en-ZA" smtClean="0"/>
              <a:pPr/>
              <a:t>28</a:t>
            </a:fld>
            <a:endParaRPr lang="en-ZA" dirty="0"/>
          </a:p>
        </p:txBody>
      </p:sp>
      <p:sp>
        <p:nvSpPr>
          <p:cNvPr id="5" name="Content Placeholder 2">
            <a:extLst>
              <a:ext uri="{FF2B5EF4-FFF2-40B4-BE49-F238E27FC236}">
                <a16:creationId xmlns:a16="http://schemas.microsoft.com/office/drawing/2014/main" id="{43F8C9A6-1800-4D4F-950A-DD396721D47A}"/>
              </a:ext>
            </a:extLst>
          </p:cNvPr>
          <p:cNvSpPr>
            <a:spLocks noGrp="1"/>
          </p:cNvSpPr>
          <p:nvPr>
            <p:ph idx="1"/>
          </p:nvPr>
        </p:nvSpPr>
        <p:spPr>
          <a:xfrm>
            <a:off x="251520" y="1196752"/>
            <a:ext cx="8229600" cy="4536504"/>
          </a:xfrm>
        </p:spPr>
        <p:txBody>
          <a:bodyPr>
            <a:normAutofit lnSpcReduction="10000"/>
          </a:bodyPr>
          <a:lstStyle/>
          <a:p>
            <a:pPr marL="0" lvl="1" indent="0">
              <a:buNone/>
              <a:defRPr/>
            </a:pPr>
            <a:endParaRPr lang="en-US" dirty="0">
              <a:solidFill>
                <a:schemeClr val="accent1">
                  <a:lumMod val="75000"/>
                </a:schemeClr>
              </a:solidFill>
            </a:endParaRPr>
          </a:p>
          <a:p>
            <a:pPr marL="342900" lvl="0" indent="-342900" algn="just">
              <a:buFont typeface="Arial" panose="020B0604020202020204" pitchFamily="34" charset="0"/>
              <a:buChar char="•"/>
              <a:tabLst>
                <a:tab pos="45720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Tenders must be submitted on-line on the on the ELIDZ website at </a:t>
            </a:r>
            <a:r>
              <a:rPr lang="en-US" sz="1600" b="1"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http://www.elidz.co.za</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 </a:t>
            </a:r>
            <a:r>
              <a:rPr lang="en-GB" sz="1600" u="sng" kern="1200" dirty="0">
                <a:solidFill>
                  <a:srgbClr val="000000"/>
                </a:solidFill>
                <a:effectLst/>
                <a:latin typeface="Calibri" panose="020F0502020204030204" pitchFamily="34" charset="0"/>
                <a:ea typeface="+mn-ea"/>
                <a:cs typeface="+mn-cs"/>
                <a:hlinkClick r:id="rId3"/>
              </a:rPr>
              <a:t>https://tenderportal.elidz.co.za</a:t>
            </a:r>
            <a:r>
              <a:rPr lang="en-GB" sz="1600" u="sng" kern="1200" dirty="0">
                <a:solidFill>
                  <a:srgbClr val="000000"/>
                </a:solidFill>
                <a:effectLst/>
                <a:latin typeface="Calibri" panose="020F0502020204030204" pitchFamily="34" charset="0"/>
                <a:ea typeface="+mn-ea"/>
                <a:cs typeface="+mn-cs"/>
              </a:rPr>
              <a:t> - </a:t>
            </a: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under Opportunities Tenders.</a:t>
            </a:r>
            <a:endParaRPr lang="en-ZA"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nSpc>
                <a:spcPct val="90000"/>
              </a:lnSpc>
              <a:defRPr/>
            </a:pPr>
            <a:endParaRPr lang="en-US" sz="1600" dirty="0"/>
          </a:p>
          <a:p>
            <a:r>
              <a:rPr lang="en-US" sz="1600" b="0" dirty="0"/>
              <a:t>It will be the responsibility of the tenderer to ensure that the tender documentation are uploaded before 12h00 on the 22</a:t>
            </a:r>
            <a:r>
              <a:rPr lang="en-US" sz="1600" b="0" baseline="30000" dirty="0"/>
              <a:t>nd</a:t>
            </a:r>
            <a:r>
              <a:rPr lang="en-US" sz="1600" b="0" dirty="0"/>
              <a:t> January November 2024. </a:t>
            </a:r>
          </a:p>
          <a:p>
            <a:r>
              <a:rPr lang="en-US" sz="1600" b="0" dirty="0"/>
              <a:t>Tenderers must submit technical  proposal “Envelope A” separate from financial proposal “Envelope B”.  </a:t>
            </a:r>
          </a:p>
          <a:p>
            <a:r>
              <a:rPr lang="en-US" sz="1600" b="0" dirty="0"/>
              <a:t>No financial disclosure must not be included in the technical proposal “Envelope A”</a:t>
            </a:r>
          </a:p>
          <a:p>
            <a:r>
              <a:rPr lang="en-US" sz="1600" b="0" dirty="0"/>
              <a:t>The financial proposal will only be opened should the technical proposal be found to be acceptable.</a:t>
            </a:r>
            <a:endParaRPr lang="en-ZA" sz="1600" b="0" dirty="0"/>
          </a:p>
          <a:p>
            <a:r>
              <a:rPr lang="en-US" sz="1600" b="0" dirty="0"/>
              <a:t>The Envelope A – Technical Proposal:</a:t>
            </a:r>
            <a:endParaRPr lang="en-ZA" sz="1600" b="0" dirty="0"/>
          </a:p>
          <a:p>
            <a:pPr lvl="1"/>
            <a:r>
              <a:rPr lang="en-US" b="0" dirty="0"/>
              <a:t>Must include numbered or alphabetized section dividers and a contents page that indicates the numbered or alphabetized section names. </a:t>
            </a:r>
            <a:endParaRPr lang="en-ZA" b="0" dirty="0"/>
          </a:p>
          <a:p>
            <a:pPr lvl="1"/>
            <a:r>
              <a:rPr lang="en-US" b="0" dirty="0"/>
              <a:t>Above-mentioned sections to align to documents listed in the above tables articulating the Supporting and Compulsory documentation to be submitted.</a:t>
            </a:r>
          </a:p>
          <a:p>
            <a:pPr lvl="1"/>
            <a:r>
              <a:rPr lang="en-US" b="0" dirty="0"/>
              <a:t>Ensure the all the documents are property scanned before uploaded and in corrector format prior submission.</a:t>
            </a:r>
            <a:endParaRPr lang="en-ZA" b="0" dirty="0"/>
          </a:p>
          <a:p>
            <a:pPr marL="0" indent="0">
              <a:buNone/>
            </a:pPr>
            <a:endParaRPr lang="en-ZA" sz="1200" b="0" dirty="0">
              <a:solidFill>
                <a:srgbClr val="002060"/>
              </a:solidFill>
            </a:endParaRPr>
          </a:p>
        </p:txBody>
      </p:sp>
      <p:sp>
        <p:nvSpPr>
          <p:cNvPr id="6" name="Title 1">
            <a:extLst>
              <a:ext uri="{FF2B5EF4-FFF2-40B4-BE49-F238E27FC236}">
                <a16:creationId xmlns:a16="http://schemas.microsoft.com/office/drawing/2014/main" id="{3956F44A-1F82-48C3-B546-801F33C00400}"/>
              </a:ext>
            </a:extLst>
          </p:cNvPr>
          <p:cNvSpPr>
            <a:spLocks noGrp="1"/>
          </p:cNvSpPr>
          <p:nvPr>
            <p:ph type="title"/>
          </p:nvPr>
        </p:nvSpPr>
        <p:spPr>
          <a:xfrm>
            <a:off x="457200" y="549275"/>
            <a:ext cx="8229600" cy="868363"/>
          </a:xfrm>
        </p:spPr>
        <p:txBody>
          <a:bodyPr>
            <a:normAutofit/>
          </a:bodyPr>
          <a:lstStyle/>
          <a:p>
            <a:r>
              <a:rPr lang="en-US" dirty="0"/>
              <a:t>Method of Submission</a:t>
            </a:r>
            <a:endParaRPr lang="en-ZA" dirty="0"/>
          </a:p>
        </p:txBody>
      </p:sp>
    </p:spTree>
    <p:extLst>
      <p:ext uri="{BB962C8B-B14F-4D97-AF65-F5344CB8AC3E}">
        <p14:creationId xmlns:p14="http://schemas.microsoft.com/office/powerpoint/2010/main" val="3952475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B33DFB-2275-443A-929D-AFD8E7AD75C5}"/>
              </a:ext>
            </a:extLst>
          </p:cNvPr>
          <p:cNvSpPr>
            <a:spLocks noGrp="1"/>
          </p:cNvSpPr>
          <p:nvPr>
            <p:ph idx="1"/>
          </p:nvPr>
        </p:nvSpPr>
        <p:spPr/>
        <p:txBody>
          <a:bodyPr>
            <a:normAutofit/>
          </a:bodyPr>
          <a:lstStyle/>
          <a:p>
            <a:pPr fontAlgn="t"/>
            <a:r>
              <a:rPr lang="en-US" sz="1600" b="0" dirty="0"/>
              <a:t>CIPC Registration </a:t>
            </a:r>
          </a:p>
          <a:p>
            <a:pPr fontAlgn="t"/>
            <a:r>
              <a:rPr lang="en-US" sz="1600" b="0" dirty="0"/>
              <a:t>Share certificate </a:t>
            </a:r>
          </a:p>
          <a:p>
            <a:pPr fontAlgn="t"/>
            <a:r>
              <a:rPr lang="en-US" sz="1600" b="0" dirty="0"/>
              <a:t>Proof of disability </a:t>
            </a:r>
            <a:endParaRPr lang="en-ZA" sz="1600" b="0" dirty="0"/>
          </a:p>
          <a:p>
            <a:pPr fontAlgn="t"/>
            <a:r>
              <a:rPr lang="en-ZA" sz="1600" b="0" dirty="0"/>
              <a:t>Accredited Valid Original or Certified B-BBEE Certificate for EMES and QSE - Sworn Affidavit confirming annual turnover and B-BEE management split of company</a:t>
            </a:r>
          </a:p>
          <a:p>
            <a:pPr fontAlgn="t"/>
            <a:r>
              <a:rPr lang="en-US" sz="1600" b="0" dirty="0"/>
              <a:t>Proof of Office Location (lease agreement, statement of account, from the municipality and/or confirmation of address/clearance from the municipal councilor)</a:t>
            </a:r>
          </a:p>
          <a:p>
            <a:pPr fontAlgn="t"/>
            <a:r>
              <a:rPr lang="en-ZA" sz="1600" b="0" dirty="0"/>
              <a:t>Company Profile</a:t>
            </a:r>
          </a:p>
          <a:p>
            <a:pPr fontAlgn="t"/>
            <a:r>
              <a:rPr lang="en-ZA" sz="1600" b="0" dirty="0"/>
              <a:t>Proposed Solution and Project Approach</a:t>
            </a:r>
          </a:p>
          <a:p>
            <a:pPr fontAlgn="t"/>
            <a:r>
              <a:rPr lang="en-ZA" sz="1600" b="0" dirty="0"/>
              <a:t>Project Team Skills Matrix and Curriculum Vitae’s</a:t>
            </a:r>
          </a:p>
          <a:p>
            <a:pPr fontAlgn="t"/>
            <a:r>
              <a:rPr lang="en-ZA" sz="1600" b="0" dirty="0"/>
              <a:t>Three (3) Completed and Verifiable Reference Letters for similar work (Annexure 2) </a:t>
            </a:r>
          </a:p>
          <a:p>
            <a:pPr fontAlgn="t"/>
            <a:r>
              <a:rPr lang="en-US" sz="1600" b="0" dirty="0"/>
              <a:t>Supplier Development Plan (If applicable)</a:t>
            </a:r>
            <a:endParaRPr lang="en-ZA" sz="1600" b="0" dirty="0"/>
          </a:p>
          <a:p>
            <a:pPr marL="0" indent="0">
              <a:buNone/>
            </a:pPr>
            <a:endParaRPr lang="en-ZA" sz="1600" dirty="0"/>
          </a:p>
        </p:txBody>
      </p:sp>
      <p:sp>
        <p:nvSpPr>
          <p:cNvPr id="4" name="Slide Number Placeholder 3">
            <a:extLst>
              <a:ext uri="{FF2B5EF4-FFF2-40B4-BE49-F238E27FC236}">
                <a16:creationId xmlns:a16="http://schemas.microsoft.com/office/drawing/2014/main" id="{592A37E7-1509-45D0-8044-4E4B31C8F2F6}"/>
              </a:ext>
            </a:extLst>
          </p:cNvPr>
          <p:cNvSpPr>
            <a:spLocks noGrp="1"/>
          </p:cNvSpPr>
          <p:nvPr>
            <p:ph type="sldNum" sz="quarter" idx="4"/>
          </p:nvPr>
        </p:nvSpPr>
        <p:spPr/>
        <p:txBody>
          <a:bodyPr/>
          <a:lstStyle/>
          <a:p>
            <a:fld id="{50FE47E1-3C40-46FE-8141-B69C7A9C857D}" type="slidenum">
              <a:rPr lang="en-ZA" smtClean="0"/>
              <a:pPr/>
              <a:t>29</a:t>
            </a:fld>
            <a:endParaRPr lang="en-ZA" dirty="0"/>
          </a:p>
        </p:txBody>
      </p:sp>
      <p:sp>
        <p:nvSpPr>
          <p:cNvPr id="5" name="Title 1">
            <a:extLst>
              <a:ext uri="{FF2B5EF4-FFF2-40B4-BE49-F238E27FC236}">
                <a16:creationId xmlns:a16="http://schemas.microsoft.com/office/drawing/2014/main" id="{FD37049C-E7F7-423B-A6C0-5652109BEEEF}"/>
              </a:ext>
            </a:extLst>
          </p:cNvPr>
          <p:cNvSpPr>
            <a:spLocks noGrp="1"/>
          </p:cNvSpPr>
          <p:nvPr>
            <p:ph type="title"/>
          </p:nvPr>
        </p:nvSpPr>
        <p:spPr>
          <a:xfrm>
            <a:off x="457200" y="549275"/>
            <a:ext cx="8229600" cy="868363"/>
          </a:xfrm>
        </p:spPr>
        <p:txBody>
          <a:bodyPr>
            <a:normAutofit fontScale="90000"/>
          </a:bodyPr>
          <a:lstStyle/>
          <a:p>
            <a:r>
              <a:rPr lang="en-ZA" sz="3200" dirty="0"/>
              <a:t>Response Format : Supporting Documentation to be Submitted </a:t>
            </a:r>
          </a:p>
        </p:txBody>
      </p:sp>
    </p:spTree>
    <p:extLst>
      <p:ext uri="{BB962C8B-B14F-4D97-AF65-F5344CB8AC3E}">
        <p14:creationId xmlns:p14="http://schemas.microsoft.com/office/powerpoint/2010/main" val="3423337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868958"/>
          </a:xfrm>
        </p:spPr>
        <p:txBody>
          <a:bodyPr/>
          <a:lstStyle/>
          <a:p>
            <a:r>
              <a:rPr lang="en-US" dirty="0"/>
              <a:t>Housekeeping</a:t>
            </a:r>
            <a:endParaRPr lang="en-ZA" dirty="0"/>
          </a:p>
        </p:txBody>
      </p:sp>
      <p:sp>
        <p:nvSpPr>
          <p:cNvPr id="3" name="Content Placeholder 2"/>
          <p:cNvSpPr>
            <a:spLocks noGrp="1"/>
          </p:cNvSpPr>
          <p:nvPr>
            <p:ph idx="1"/>
          </p:nvPr>
        </p:nvSpPr>
        <p:spPr>
          <a:xfrm>
            <a:off x="457200" y="1052736"/>
            <a:ext cx="8229600" cy="4824536"/>
          </a:xfrm>
        </p:spPr>
        <p:txBody>
          <a:bodyPr>
            <a:normAutofit/>
          </a:bodyPr>
          <a:lstStyle/>
          <a:p>
            <a:pPr marL="0" indent="0">
              <a:buNone/>
              <a:defRPr/>
            </a:pPr>
            <a:r>
              <a:rPr lang="en-US" sz="1600" dirty="0"/>
              <a:t>Meeting </a:t>
            </a:r>
          </a:p>
          <a:p>
            <a:pPr>
              <a:defRPr/>
            </a:pPr>
            <a:r>
              <a:rPr lang="en-US" sz="1600" b="0" dirty="0"/>
              <a:t>Compulsory briefing meeting </a:t>
            </a:r>
            <a:r>
              <a:rPr lang="en-US" sz="1600" dirty="0"/>
              <a:t> </a:t>
            </a:r>
          </a:p>
          <a:p>
            <a:pPr marL="0" indent="0">
              <a:buNone/>
              <a:defRPr/>
            </a:pPr>
            <a:endParaRPr lang="en-US" sz="1600" dirty="0"/>
          </a:p>
          <a:p>
            <a:pPr marL="0" indent="0">
              <a:buNone/>
              <a:defRPr/>
            </a:pPr>
            <a:r>
              <a:rPr lang="en-US" sz="1600" dirty="0"/>
              <a:t>Attendance Register </a:t>
            </a:r>
          </a:p>
          <a:p>
            <a:pPr>
              <a:defRPr/>
            </a:pPr>
            <a:r>
              <a:rPr lang="en-US" sz="1600" b="0" dirty="0"/>
              <a:t>Capture company name, contact person, contact number and email address in the Q&amp;A section.</a:t>
            </a:r>
          </a:p>
          <a:p>
            <a:pPr>
              <a:defRPr/>
            </a:pPr>
            <a:r>
              <a:rPr lang="en-US" sz="1600" b="0" dirty="0"/>
              <a:t>Should you not capture them company represented is not signed in the briefing meeting.</a:t>
            </a:r>
          </a:p>
          <a:p>
            <a:pPr marL="0" indent="0">
              <a:buNone/>
              <a:defRPr/>
            </a:pPr>
            <a:endParaRPr lang="en-US" sz="1600" dirty="0"/>
          </a:p>
          <a:p>
            <a:pPr marL="0" indent="0">
              <a:buNone/>
              <a:defRPr/>
            </a:pPr>
            <a:r>
              <a:rPr lang="en-US" sz="1600" dirty="0"/>
              <a:t>Cellphones \ Microphone</a:t>
            </a:r>
          </a:p>
          <a:p>
            <a:pPr>
              <a:defRPr/>
            </a:pPr>
            <a:r>
              <a:rPr lang="en-US" sz="1600" b="0" dirty="0"/>
              <a:t>Please silence your cellphone \ mute your microphone during the presentation</a:t>
            </a:r>
          </a:p>
          <a:p>
            <a:pPr>
              <a:defRPr/>
            </a:pPr>
            <a:endParaRPr lang="en-US" sz="1600" b="0" dirty="0"/>
          </a:p>
          <a:p>
            <a:pPr marL="0" indent="0">
              <a:buNone/>
              <a:defRPr/>
            </a:pPr>
            <a:r>
              <a:rPr lang="en-US" sz="1600" dirty="0"/>
              <a:t>Handling of Questions During the Meeting </a:t>
            </a:r>
          </a:p>
          <a:p>
            <a:pPr>
              <a:defRPr/>
            </a:pPr>
            <a:r>
              <a:rPr lang="en-US" sz="1600" b="0" dirty="0"/>
              <a:t>Type questions on the Q&amp;A section</a:t>
            </a:r>
          </a:p>
          <a:p>
            <a:pPr marL="0" indent="0">
              <a:buNone/>
              <a:defRPr/>
            </a:pPr>
            <a:endParaRPr lang="en-US" sz="1600" dirty="0"/>
          </a:p>
          <a:p>
            <a:pPr marL="0" indent="0">
              <a:buNone/>
              <a:defRPr/>
            </a:pPr>
            <a:r>
              <a:rPr lang="en-US" sz="1600" dirty="0"/>
              <a:t>Handling of Questions Post Briefing Meeting </a:t>
            </a:r>
          </a:p>
          <a:p>
            <a:pPr>
              <a:defRPr/>
            </a:pPr>
            <a:r>
              <a:rPr lang="en-US" sz="1600" b="0" dirty="0">
                <a:hlinkClick r:id="rId2"/>
              </a:rPr>
              <a:t>zandile@elidz.co.za</a:t>
            </a:r>
            <a:r>
              <a:rPr lang="en-US" sz="1600" b="0" dirty="0"/>
              <a:t> </a:t>
            </a:r>
          </a:p>
          <a:p>
            <a:pPr lvl="1">
              <a:buFont typeface="Arial" panose="020B0604020202020204" pitchFamily="34" charset="0"/>
              <a:buChar char="•"/>
              <a:defRPr/>
            </a:pPr>
            <a:endParaRPr lang="en-US" dirty="0"/>
          </a:p>
          <a:p>
            <a:pPr marL="457200" lvl="1" indent="0">
              <a:buNone/>
              <a:defRPr/>
            </a:pPr>
            <a:endParaRPr lang="en-US" b="0" dirty="0"/>
          </a:p>
          <a:p>
            <a:pPr marL="0" indent="0">
              <a:buNone/>
              <a:defRPr/>
            </a:pPr>
            <a:endParaRPr lang="en-US" sz="1600" b="0" dirty="0"/>
          </a:p>
          <a:p>
            <a:pPr>
              <a:defRPr/>
            </a:pPr>
            <a:endParaRPr lang="en-US" sz="1600" b="0" dirty="0"/>
          </a:p>
          <a:p>
            <a:pPr>
              <a:defRPr/>
            </a:pPr>
            <a:endParaRPr lang="en-US" sz="1600" b="0" dirty="0"/>
          </a:p>
          <a:p>
            <a:endParaRPr lang="en-ZA"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FE47E1-3C40-46FE-8141-B69C7A9C857D}" type="slidenum">
              <a:rPr kumimoji="0" lang="en-ZA" sz="12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Z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1835694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1A2743-8BB0-41EF-ABCF-A4AEA04DDDAA}"/>
              </a:ext>
            </a:extLst>
          </p:cNvPr>
          <p:cNvSpPr>
            <a:spLocks noGrp="1"/>
          </p:cNvSpPr>
          <p:nvPr>
            <p:ph idx="1"/>
          </p:nvPr>
        </p:nvSpPr>
        <p:spPr>
          <a:xfrm>
            <a:off x="448072" y="1700808"/>
            <a:ext cx="8229600" cy="4320480"/>
          </a:xfrm>
        </p:spPr>
        <p:txBody>
          <a:bodyPr/>
          <a:lstStyle/>
          <a:p>
            <a:pPr fontAlgn="t"/>
            <a:r>
              <a:rPr lang="en-ZA" sz="1600" b="0" dirty="0"/>
              <a:t>Completed and Signed ELIDZ Procurement Handbook with all relevant supporting documentation (Tax clearance etc.)</a:t>
            </a:r>
          </a:p>
          <a:p>
            <a:pPr fontAlgn="t"/>
            <a:r>
              <a:rPr lang="en-ZA" sz="1600" b="0" dirty="0"/>
              <a:t>CSD Registration Certificate </a:t>
            </a:r>
          </a:p>
          <a:p>
            <a:pPr fontAlgn="t"/>
            <a:r>
              <a:rPr lang="en-ZA" sz="1600" b="0" dirty="0"/>
              <a:t>JV Participation Documentation with consolidated BBBEE (If applicable)</a:t>
            </a:r>
          </a:p>
          <a:p>
            <a:pPr marL="0" indent="0">
              <a:buNone/>
            </a:pPr>
            <a:r>
              <a:rPr lang="fr-FR" sz="1800" b="0" i="0" u="none" strike="noStrike" baseline="0" dirty="0">
                <a:solidFill>
                  <a:srgbClr val="000000"/>
                </a:solidFill>
                <a:latin typeface="Arial" panose="020B0604020202020204" pitchFamily="34" charset="0"/>
              </a:rPr>
              <a:t>	</a:t>
            </a:r>
          </a:p>
          <a:p>
            <a:endParaRPr lang="en-GB" sz="1800" b="0" i="0" u="none" strike="noStrike" baseline="0" dirty="0">
              <a:solidFill>
                <a:srgbClr val="000000"/>
              </a:solidFill>
              <a:latin typeface="Arial" panose="020B0604020202020204" pitchFamily="34" charset="0"/>
            </a:endParaRPr>
          </a:p>
          <a:p>
            <a:endParaRPr lang="en-ZA" dirty="0"/>
          </a:p>
        </p:txBody>
      </p:sp>
      <p:sp>
        <p:nvSpPr>
          <p:cNvPr id="4" name="Slide Number Placeholder 3">
            <a:extLst>
              <a:ext uri="{FF2B5EF4-FFF2-40B4-BE49-F238E27FC236}">
                <a16:creationId xmlns:a16="http://schemas.microsoft.com/office/drawing/2014/main" id="{7F37B529-AB26-4DF0-B781-EE336D7F9CC5}"/>
              </a:ext>
            </a:extLst>
          </p:cNvPr>
          <p:cNvSpPr>
            <a:spLocks noGrp="1"/>
          </p:cNvSpPr>
          <p:nvPr>
            <p:ph type="sldNum" sz="quarter" idx="4"/>
          </p:nvPr>
        </p:nvSpPr>
        <p:spPr/>
        <p:txBody>
          <a:bodyPr/>
          <a:lstStyle/>
          <a:p>
            <a:fld id="{50FE47E1-3C40-46FE-8141-B69C7A9C857D}" type="slidenum">
              <a:rPr lang="en-ZA" smtClean="0"/>
              <a:pPr/>
              <a:t>30</a:t>
            </a:fld>
            <a:endParaRPr lang="en-ZA" dirty="0"/>
          </a:p>
        </p:txBody>
      </p:sp>
      <p:sp>
        <p:nvSpPr>
          <p:cNvPr id="5" name="Title 1">
            <a:extLst>
              <a:ext uri="{FF2B5EF4-FFF2-40B4-BE49-F238E27FC236}">
                <a16:creationId xmlns:a16="http://schemas.microsoft.com/office/drawing/2014/main" id="{5530BD2C-1079-4E38-B54C-CE730B706FAB}"/>
              </a:ext>
            </a:extLst>
          </p:cNvPr>
          <p:cNvSpPr>
            <a:spLocks noGrp="1"/>
          </p:cNvSpPr>
          <p:nvPr>
            <p:ph type="title"/>
          </p:nvPr>
        </p:nvSpPr>
        <p:spPr>
          <a:xfrm>
            <a:off x="457200" y="549275"/>
            <a:ext cx="8229600" cy="868363"/>
          </a:xfrm>
        </p:spPr>
        <p:txBody>
          <a:bodyPr>
            <a:normAutofit fontScale="90000"/>
          </a:bodyPr>
          <a:lstStyle/>
          <a:p>
            <a:r>
              <a:rPr lang="en-ZA" sz="3200" dirty="0"/>
              <a:t>Response Format : Compulsory Documentation to be Submitted </a:t>
            </a:r>
          </a:p>
        </p:txBody>
      </p:sp>
    </p:spTree>
    <p:extLst>
      <p:ext uri="{BB962C8B-B14F-4D97-AF65-F5344CB8AC3E}">
        <p14:creationId xmlns:p14="http://schemas.microsoft.com/office/powerpoint/2010/main" val="3499300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Handling of Questions</a:t>
            </a:r>
            <a:endParaRPr lang="en-ZA" dirty="0"/>
          </a:p>
        </p:txBody>
      </p:sp>
      <p:sp>
        <p:nvSpPr>
          <p:cNvPr id="3" name="Content Placeholder 2"/>
          <p:cNvSpPr>
            <a:spLocks noGrp="1"/>
          </p:cNvSpPr>
          <p:nvPr>
            <p:ph idx="1"/>
          </p:nvPr>
        </p:nvSpPr>
        <p:spPr>
          <a:xfrm>
            <a:off x="468688" y="1417638"/>
            <a:ext cx="8229600" cy="3888432"/>
          </a:xfrm>
        </p:spPr>
        <p:txBody>
          <a:bodyPr>
            <a:normAutofit lnSpcReduction="10000"/>
          </a:bodyPr>
          <a:lstStyle/>
          <a:p>
            <a:pPr marL="0" indent="0">
              <a:lnSpc>
                <a:spcPct val="90000"/>
              </a:lnSpc>
              <a:buNone/>
              <a:defRPr/>
            </a:pPr>
            <a:r>
              <a:rPr lang="en-US" sz="1700" dirty="0"/>
              <a:t>Questions relating to the RFQ will be accepted via email.</a:t>
            </a:r>
            <a:r>
              <a:rPr lang="en-US" sz="1700" dirty="0">
                <a:solidFill>
                  <a:schemeClr val="accent1">
                    <a:lumMod val="50000"/>
                  </a:schemeClr>
                </a:solidFill>
              </a:rPr>
              <a:t> </a:t>
            </a:r>
          </a:p>
          <a:p>
            <a:pPr marL="0" indent="0">
              <a:lnSpc>
                <a:spcPct val="90000"/>
              </a:lnSpc>
              <a:buNone/>
              <a:defRPr/>
            </a:pPr>
            <a:endParaRPr lang="en-US" sz="1600" dirty="0"/>
          </a:p>
          <a:p>
            <a:pPr lvl="0">
              <a:lnSpc>
                <a:spcPct val="90000"/>
              </a:lnSpc>
              <a:defRPr/>
            </a:pPr>
            <a:r>
              <a:rPr lang="en-US" sz="1600" b="0" dirty="0"/>
              <a:t>Questions relating to the RFP will be accepted until 16h00 on 15</a:t>
            </a:r>
            <a:r>
              <a:rPr lang="en-US" sz="1600" b="0" baseline="30000" dirty="0"/>
              <a:t>th</a:t>
            </a:r>
            <a:r>
              <a:rPr lang="en-US" sz="1600" b="0" dirty="0"/>
              <a:t> January 2024. </a:t>
            </a:r>
          </a:p>
          <a:p>
            <a:pPr lvl="0">
              <a:lnSpc>
                <a:spcPct val="90000"/>
              </a:lnSpc>
              <a:buNone/>
              <a:defRPr/>
            </a:pPr>
            <a:endParaRPr lang="en-US" sz="1600" b="0" dirty="0"/>
          </a:p>
          <a:p>
            <a:pPr lvl="0">
              <a:lnSpc>
                <a:spcPct val="90000"/>
              </a:lnSpc>
              <a:defRPr/>
            </a:pPr>
            <a:r>
              <a:rPr lang="en-US" sz="1600" b="0" dirty="0"/>
              <a:t>All questions will be noted, responded to via email and circulated to all respondents no later than 16:00 16</a:t>
            </a:r>
            <a:r>
              <a:rPr lang="en-US" sz="1600" b="0" baseline="30000" dirty="0"/>
              <a:t>th</a:t>
            </a:r>
            <a:r>
              <a:rPr lang="en-US" sz="1600" b="0" dirty="0"/>
              <a:t> January 2023.</a:t>
            </a:r>
          </a:p>
          <a:p>
            <a:pPr lvl="0">
              <a:lnSpc>
                <a:spcPct val="90000"/>
              </a:lnSpc>
              <a:defRPr/>
            </a:pPr>
            <a:endParaRPr lang="en-US" sz="1600" b="0" dirty="0"/>
          </a:p>
          <a:p>
            <a:pPr lvl="0">
              <a:lnSpc>
                <a:spcPct val="90000"/>
              </a:lnSpc>
              <a:defRPr/>
            </a:pPr>
            <a:r>
              <a:rPr lang="en-US" sz="1600" b="0" dirty="0"/>
              <a:t>Please ensure the company represented is signed inn by capturing company name, contract person, contract number and email address in the Q&amp;A section.</a:t>
            </a:r>
          </a:p>
          <a:p>
            <a:pPr>
              <a:lnSpc>
                <a:spcPct val="90000"/>
              </a:lnSpc>
              <a:buNone/>
              <a:defRPr/>
            </a:pPr>
            <a:endParaRPr lang="en-US" sz="1700" dirty="0">
              <a:solidFill>
                <a:schemeClr val="accent1">
                  <a:lumMod val="50000"/>
                </a:schemeClr>
              </a:solidFill>
            </a:endParaRPr>
          </a:p>
          <a:p>
            <a:pPr marL="0" indent="0">
              <a:lnSpc>
                <a:spcPct val="90000"/>
              </a:lnSpc>
              <a:buNone/>
              <a:defRPr/>
            </a:pPr>
            <a:r>
              <a:rPr lang="en-US" sz="1700" dirty="0"/>
              <a:t>All questions must be submitted to:</a:t>
            </a:r>
          </a:p>
          <a:p>
            <a:pPr lvl="1">
              <a:lnSpc>
                <a:spcPct val="90000"/>
              </a:lnSpc>
              <a:buFont typeface="Arial" pitchFamily="34" charset="0"/>
              <a:buChar char="•"/>
              <a:defRPr/>
            </a:pPr>
            <a:r>
              <a:rPr lang="en-US" dirty="0"/>
              <a:t>Zandile Mtebele </a:t>
            </a:r>
          </a:p>
          <a:p>
            <a:pPr lvl="1">
              <a:lnSpc>
                <a:spcPct val="90000"/>
              </a:lnSpc>
              <a:buFont typeface="Arial" pitchFamily="34" charset="0"/>
              <a:buChar char="•"/>
              <a:defRPr/>
            </a:pPr>
            <a:r>
              <a:rPr lang="en-US" dirty="0"/>
              <a:t>Email: </a:t>
            </a:r>
            <a:r>
              <a:rPr lang="en-US" dirty="0">
                <a:hlinkClick r:id="rId2"/>
              </a:rPr>
              <a:t>Zandile@elidz.co.za</a:t>
            </a:r>
            <a:endParaRPr lang="en-US" dirty="0"/>
          </a:p>
          <a:p>
            <a:pPr lvl="1">
              <a:lnSpc>
                <a:spcPct val="90000"/>
              </a:lnSpc>
              <a:buFont typeface="Arial" pitchFamily="34" charset="0"/>
              <a:buChar char="•"/>
              <a:defRPr/>
            </a:pPr>
            <a:r>
              <a:rPr lang="en-US" dirty="0"/>
              <a:t>All questions should be in writing </a:t>
            </a:r>
          </a:p>
          <a:p>
            <a:pPr lvl="1">
              <a:lnSpc>
                <a:spcPct val="90000"/>
              </a:lnSpc>
              <a:buFont typeface="Arial" pitchFamily="34" charset="0"/>
              <a:buChar char="•"/>
              <a:defRPr/>
            </a:pPr>
            <a:r>
              <a:rPr lang="en-US" dirty="0"/>
              <a:t>Verbal question shall not be accepted </a:t>
            </a:r>
          </a:p>
          <a:p>
            <a:pPr marL="457200" lvl="1" indent="0">
              <a:lnSpc>
                <a:spcPct val="90000"/>
              </a:lnSpc>
              <a:buNone/>
              <a:defRPr/>
            </a:pPr>
            <a:endParaRPr lang="en-US" dirty="0"/>
          </a:p>
          <a:p>
            <a:pPr lvl="1">
              <a:lnSpc>
                <a:spcPct val="90000"/>
              </a:lnSpc>
              <a:buFont typeface="Arial" pitchFamily="34" charset="0"/>
              <a:buChar char="•"/>
              <a:defRPr/>
            </a:pPr>
            <a:endParaRPr lang="en-US" dirty="0">
              <a:highlight>
                <a:srgbClr val="FFFF00"/>
              </a:highlight>
            </a:endParaRPr>
          </a:p>
          <a:p>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31</a:t>
            </a:fld>
            <a:endParaRPr lang="en-ZA" dirty="0"/>
          </a:p>
        </p:txBody>
      </p:sp>
    </p:spTree>
    <p:extLst>
      <p:ext uri="{BB962C8B-B14F-4D97-AF65-F5344CB8AC3E}">
        <p14:creationId xmlns:p14="http://schemas.microsoft.com/office/powerpoint/2010/main" val="1844033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ELIDZ Website – Tender Opportunities</a:t>
            </a:r>
            <a:endParaRPr lang="en-ZA" dirty="0"/>
          </a:p>
        </p:txBody>
      </p:sp>
      <p:sp>
        <p:nvSpPr>
          <p:cNvPr id="3" name="Content Placeholder 2"/>
          <p:cNvSpPr>
            <a:spLocks noGrp="1"/>
          </p:cNvSpPr>
          <p:nvPr>
            <p:ph idx="1"/>
          </p:nvPr>
        </p:nvSpPr>
        <p:spPr>
          <a:xfrm>
            <a:off x="457200" y="1628800"/>
            <a:ext cx="8229600" cy="4248472"/>
          </a:xfrm>
        </p:spPr>
        <p:txBody>
          <a:bodyPr/>
          <a:lstStyle/>
          <a:p>
            <a:pPr marL="0" indent="0">
              <a:lnSpc>
                <a:spcPct val="90000"/>
              </a:lnSpc>
              <a:buNone/>
              <a:defRPr/>
            </a:pPr>
            <a:r>
              <a:rPr lang="en-US" sz="1600" dirty="0"/>
              <a:t>Full Tender Advert &amp; Documents </a:t>
            </a:r>
          </a:p>
          <a:p>
            <a:pPr>
              <a:lnSpc>
                <a:spcPct val="90000"/>
              </a:lnSpc>
              <a:buNone/>
              <a:defRPr/>
            </a:pPr>
            <a:r>
              <a:rPr lang="en-US" sz="1600" b="0" dirty="0"/>
              <a:t>The full tender advert is available on the ELIDZ website at </a:t>
            </a:r>
            <a:r>
              <a:rPr lang="en-US" sz="1700" dirty="0">
                <a:solidFill>
                  <a:schemeClr val="accent1">
                    <a:lumMod val="50000"/>
                  </a:schemeClr>
                </a:solidFill>
                <a:hlinkClick r:id="rId2"/>
              </a:rPr>
              <a:t>http://www.elidz.co.za</a:t>
            </a:r>
            <a:endParaRPr lang="en-US" sz="1700" dirty="0">
              <a:solidFill>
                <a:schemeClr val="accent1">
                  <a:lumMod val="50000"/>
                </a:schemeClr>
              </a:solidFill>
            </a:endParaRPr>
          </a:p>
          <a:p>
            <a:pPr>
              <a:lnSpc>
                <a:spcPct val="90000"/>
              </a:lnSpc>
              <a:buNone/>
              <a:defRPr/>
            </a:pPr>
            <a:endParaRPr lang="en-US" sz="1700" dirty="0">
              <a:solidFill>
                <a:schemeClr val="accent1">
                  <a:lumMod val="50000"/>
                </a:schemeClr>
              </a:solidFill>
            </a:endParaRPr>
          </a:p>
          <a:p>
            <a:pPr marL="0" indent="0">
              <a:lnSpc>
                <a:spcPct val="80000"/>
              </a:lnSpc>
              <a:buNone/>
              <a:defRPr/>
            </a:pPr>
            <a:r>
              <a:rPr lang="en-US" sz="1600" b="0" dirty="0"/>
              <a:t>Tenders are posted under </a:t>
            </a:r>
            <a:r>
              <a:rPr lang="en-US" sz="1600" dirty="0"/>
              <a:t>Opportunities Tenders</a:t>
            </a:r>
          </a:p>
          <a:p>
            <a:pPr marL="0" indent="0">
              <a:lnSpc>
                <a:spcPct val="80000"/>
              </a:lnSpc>
              <a:buNone/>
              <a:defRPr/>
            </a:pPr>
            <a:endParaRPr lang="en-US" sz="1600" dirty="0"/>
          </a:p>
          <a:p>
            <a:pPr marL="0" indent="0">
              <a:lnSpc>
                <a:spcPct val="80000"/>
              </a:lnSpc>
              <a:buNone/>
              <a:defRPr/>
            </a:pPr>
            <a:r>
              <a:rPr lang="en-US" sz="1600" b="0" dirty="0"/>
              <a:t>An electronic version of Envelope A &amp; B, ELIDZ Procumbent Handbook and the Reference Letter Template can also be found at the same location.</a:t>
            </a:r>
          </a:p>
          <a:p>
            <a:pPr>
              <a:lnSpc>
                <a:spcPct val="90000"/>
              </a:lnSpc>
              <a:buNone/>
              <a:defRPr/>
            </a:pPr>
            <a:endParaRPr lang="en-US" sz="1700" dirty="0">
              <a:solidFill>
                <a:schemeClr val="accent1">
                  <a:lumMod val="50000"/>
                </a:schemeClr>
              </a:solidFill>
            </a:endParaRPr>
          </a:p>
          <a:p>
            <a:pPr>
              <a:lnSpc>
                <a:spcPct val="90000"/>
              </a:lnSpc>
              <a:buNone/>
              <a:defRPr/>
            </a:pPr>
            <a:endParaRPr lang="en-US" sz="1700" dirty="0">
              <a:solidFill>
                <a:schemeClr val="accent1">
                  <a:lumMod val="50000"/>
                </a:schemeClr>
              </a:solidFill>
            </a:endParaRPr>
          </a:p>
          <a:p>
            <a:endParaRPr lang="en-ZA" dirty="0"/>
          </a:p>
        </p:txBody>
      </p:sp>
      <p:sp>
        <p:nvSpPr>
          <p:cNvPr id="4" name="Slide Number Placeholder 3"/>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0FE47E1-3C40-46FE-8141-B69C7A9C857D}" type="slidenum">
              <a:rPr kumimoji="0" lang="en-ZA" sz="1200" b="0" i="0" u="none" strike="noStrike" kern="1200" cap="none" spc="0" normalizeH="0" baseline="0" noProof="0" smtClean="0">
                <a:ln>
                  <a:noFill/>
                </a:ln>
                <a:solidFill>
                  <a:prstClr val="black">
                    <a:lumMod val="50000"/>
                    <a:lumOff val="50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ZA"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Tree>
    <p:extLst>
      <p:ext uri="{BB962C8B-B14F-4D97-AF65-F5344CB8AC3E}">
        <p14:creationId xmlns:p14="http://schemas.microsoft.com/office/powerpoint/2010/main" val="3649247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pc="-150" dirty="0">
                <a:solidFill>
                  <a:schemeClr val="tx1">
                    <a:lumMod val="65000"/>
                    <a:lumOff val="35000"/>
                  </a:schemeClr>
                </a:solidFill>
              </a:rPr>
              <a:t>East London IDZ</a:t>
            </a:r>
            <a:br>
              <a:rPr lang="en-US" spc="-150" dirty="0">
                <a:solidFill>
                  <a:schemeClr val="tx1">
                    <a:lumMod val="65000"/>
                    <a:lumOff val="35000"/>
                  </a:schemeClr>
                </a:solidFill>
              </a:rPr>
            </a:br>
            <a:endParaRPr lang="en-ZA" dirty="0"/>
          </a:p>
        </p:txBody>
      </p:sp>
      <p:sp>
        <p:nvSpPr>
          <p:cNvPr id="3" name="Subtitle 2"/>
          <p:cNvSpPr>
            <a:spLocks noGrp="1"/>
          </p:cNvSpPr>
          <p:nvPr>
            <p:ph type="subTitle" idx="1"/>
          </p:nvPr>
        </p:nvSpPr>
        <p:spPr>
          <a:xfrm>
            <a:off x="467544" y="4581128"/>
            <a:ext cx="7304856" cy="1368152"/>
          </a:xfrm>
        </p:spPr>
        <p:txBody>
          <a:bodyPr>
            <a:normAutofit fontScale="25000" lnSpcReduction="20000"/>
          </a:bodyPr>
          <a:lstStyle/>
          <a:p>
            <a:pPr>
              <a:defRPr/>
            </a:pPr>
            <a:r>
              <a:rPr lang="en-US" sz="6400" b="1" dirty="0">
                <a:solidFill>
                  <a:schemeClr val="accent6"/>
                </a:solidFill>
              </a:rPr>
              <a:t>Procurement Guidelines</a:t>
            </a:r>
          </a:p>
          <a:p>
            <a:pPr>
              <a:defRPr/>
            </a:pPr>
            <a:br>
              <a:rPr lang="en-ZA" sz="6400" dirty="0">
                <a:solidFill>
                  <a:schemeClr val="tx1">
                    <a:lumMod val="50000"/>
                    <a:lumOff val="50000"/>
                  </a:schemeClr>
                </a:solidFill>
                <a:cs typeface="Times New Roman" pitchFamily="18" charset="0"/>
              </a:rPr>
            </a:br>
            <a:r>
              <a:rPr lang="en-ZA" sz="6400" b="1" dirty="0">
                <a:solidFill>
                  <a:schemeClr val="tx1">
                    <a:lumMod val="50000"/>
                    <a:lumOff val="50000"/>
                  </a:schemeClr>
                </a:solidFill>
                <a:cs typeface="Times New Roman" pitchFamily="18" charset="0"/>
              </a:rPr>
              <a:t>Reference No: </a:t>
            </a:r>
            <a:r>
              <a:rPr lang="en-US" sz="6400" b="1" dirty="0">
                <a:solidFill>
                  <a:schemeClr val="tx1">
                    <a:lumMod val="50000"/>
                    <a:lumOff val="50000"/>
                  </a:schemeClr>
                </a:solidFill>
                <a:cs typeface="Times New Roman" pitchFamily="18" charset="0"/>
              </a:rPr>
              <a:t>RFP-ICT-085</a:t>
            </a:r>
          </a:p>
          <a:p>
            <a:pPr>
              <a:defRPr/>
            </a:pPr>
            <a:r>
              <a:rPr lang="en-US" sz="6600" dirty="0">
                <a:solidFill>
                  <a:schemeClr val="tx1">
                    <a:lumMod val="50000"/>
                    <a:lumOff val="50000"/>
                  </a:schemeClr>
                </a:solidFill>
                <a:cs typeface="Times New Roman" pitchFamily="18" charset="0"/>
              </a:rPr>
              <a:t>06 December 2023</a:t>
            </a:r>
          </a:p>
          <a:p>
            <a:pPr>
              <a:defRPr/>
            </a:pPr>
            <a:endParaRPr lang="en-US" sz="6000" b="1" dirty="0">
              <a:solidFill>
                <a:schemeClr val="tx1">
                  <a:lumMod val="50000"/>
                  <a:lumOff val="50000"/>
                </a:schemeClr>
              </a:solidFill>
              <a:cs typeface="Times New Roman" pitchFamily="18" charset="0"/>
            </a:endParaRPr>
          </a:p>
          <a:p>
            <a:pPr>
              <a:defRPr/>
            </a:pPr>
            <a:br>
              <a:rPr lang="en-US" b="1" dirty="0">
                <a:solidFill>
                  <a:srgbClr val="F5770F"/>
                </a:solidFill>
                <a:cs typeface="Times New Roman" pitchFamily="18" charset="0"/>
              </a:rPr>
            </a:br>
            <a:endParaRPr lang="en-GB" sz="1500" b="1" dirty="0">
              <a:solidFill>
                <a:schemeClr val="tx1">
                  <a:lumMod val="50000"/>
                  <a:lumOff val="50000"/>
                </a:schemeClr>
              </a:solidFill>
              <a:cs typeface="Times New Roman" pitchFamily="18" charset="0"/>
            </a:endParaRPr>
          </a:p>
          <a:p>
            <a:endParaRPr lang="en-ZA" dirty="0"/>
          </a:p>
        </p:txBody>
      </p:sp>
    </p:spTree>
    <p:extLst>
      <p:ext uri="{BB962C8B-B14F-4D97-AF65-F5344CB8AC3E}">
        <p14:creationId xmlns:p14="http://schemas.microsoft.com/office/powerpoint/2010/main" val="2285238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outerShdw blurRad="38100" dist="38100" dir="2700000" algn="tl">
                    <a:srgbClr val="C0C0C0"/>
                  </a:outerShdw>
                </a:effectLst>
              </a:rPr>
              <a:t>Procurement Guidelines</a:t>
            </a:r>
            <a:endParaRPr lang="en-ZA" dirty="0"/>
          </a:p>
        </p:txBody>
      </p:sp>
      <p:sp>
        <p:nvSpPr>
          <p:cNvPr id="3" name="Content Placeholder 2"/>
          <p:cNvSpPr>
            <a:spLocks noGrp="1"/>
          </p:cNvSpPr>
          <p:nvPr>
            <p:ph idx="1"/>
          </p:nvPr>
        </p:nvSpPr>
        <p:spPr>
          <a:xfrm>
            <a:off x="470798" y="1556792"/>
            <a:ext cx="8229600" cy="4320480"/>
          </a:xfrm>
        </p:spPr>
        <p:txBody>
          <a:bodyPr/>
          <a:lstStyle/>
          <a:p>
            <a:pPr marL="0" indent="0">
              <a:buNone/>
              <a:defRPr/>
            </a:pPr>
            <a:r>
              <a:rPr lang="en-ZA" sz="1800" dirty="0"/>
              <a:t>Purpose </a:t>
            </a:r>
          </a:p>
          <a:p>
            <a:pPr marL="857250" lvl="1" indent="-457200">
              <a:buFont typeface="Arial" pitchFamily="34" charset="0"/>
              <a:buChar char="•"/>
              <a:defRPr/>
            </a:pPr>
            <a:r>
              <a:rPr lang="en-ZA" dirty="0"/>
              <a:t>Procurement Policy</a:t>
            </a:r>
          </a:p>
          <a:p>
            <a:pPr marL="857250" lvl="1" indent="-457200">
              <a:buFont typeface="Arial" pitchFamily="34" charset="0"/>
              <a:buChar char="•"/>
              <a:defRPr/>
            </a:pPr>
            <a:r>
              <a:rPr lang="en-ZA" dirty="0"/>
              <a:t>Two-Envelope Method</a:t>
            </a:r>
          </a:p>
          <a:p>
            <a:pPr marL="0" indent="0">
              <a:lnSpc>
                <a:spcPct val="150000"/>
              </a:lnSpc>
              <a:buNone/>
              <a:defRPr/>
            </a:pPr>
            <a:endParaRPr lang="en-ZA" sz="1800" dirty="0"/>
          </a:p>
          <a:p>
            <a:pPr marL="0" indent="0">
              <a:lnSpc>
                <a:spcPct val="150000"/>
              </a:lnSpc>
              <a:buNone/>
              <a:defRPr/>
            </a:pPr>
            <a:r>
              <a:rPr lang="en-ZA" sz="1800" dirty="0"/>
              <a:t>Evaluation Criteria 70%</a:t>
            </a:r>
          </a:p>
          <a:p>
            <a:pPr marL="857250" lvl="1" indent="-457200">
              <a:buFont typeface="Arial" pitchFamily="34" charset="0"/>
              <a:buChar char="•"/>
              <a:defRPr/>
            </a:pPr>
            <a:r>
              <a:rPr lang="en-ZA" dirty="0"/>
              <a:t>Functionality – (</a:t>
            </a:r>
            <a:r>
              <a:rPr lang="en-US" dirty="0"/>
              <a:t>All tenders with functionality less than 70% of the total functional requirements will not be considered.)</a:t>
            </a:r>
            <a:endParaRPr lang="en-ZA" dirty="0"/>
          </a:p>
          <a:p>
            <a:pPr marL="0" indent="0">
              <a:lnSpc>
                <a:spcPct val="150000"/>
              </a:lnSpc>
              <a:buNone/>
              <a:defRPr/>
            </a:pPr>
            <a:endParaRPr lang="en-ZA" sz="1800" dirty="0"/>
          </a:p>
          <a:p>
            <a:pPr marL="0" indent="0">
              <a:lnSpc>
                <a:spcPct val="150000"/>
              </a:lnSpc>
              <a:buNone/>
              <a:defRPr/>
            </a:pPr>
            <a:r>
              <a:rPr lang="en-ZA" sz="1600" dirty="0"/>
              <a:t>Preference Points  80/20 or 90/10</a:t>
            </a:r>
          </a:p>
          <a:p>
            <a:pPr marL="857250" lvl="1" indent="-457200">
              <a:buFont typeface="Arial" pitchFamily="34" charset="0"/>
              <a:buChar char="•"/>
              <a:defRPr/>
            </a:pPr>
            <a:r>
              <a:rPr lang="en-US" dirty="0"/>
              <a:t>80 Points for Price</a:t>
            </a:r>
          </a:p>
          <a:p>
            <a:pPr marL="857250" lvl="1" indent="-457200">
              <a:buFont typeface="Arial" pitchFamily="34" charset="0"/>
              <a:buChar char="•"/>
              <a:defRPr/>
            </a:pPr>
            <a:r>
              <a:rPr lang="en-US" dirty="0"/>
              <a:t>20 Points for BBBEE</a:t>
            </a: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34</a:t>
            </a:fld>
            <a:endParaRPr lang="en-ZA" dirty="0"/>
          </a:p>
        </p:txBody>
      </p:sp>
    </p:spTree>
    <p:extLst>
      <p:ext uri="{BB962C8B-B14F-4D97-AF65-F5344CB8AC3E}">
        <p14:creationId xmlns:p14="http://schemas.microsoft.com/office/powerpoint/2010/main" val="3170676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prstClr val="black">
                    <a:lumMod val="50000"/>
                    <a:lumOff val="50000"/>
                  </a:prstClr>
                </a:solidFill>
                <a:effectLst>
                  <a:outerShdw blurRad="38100" dist="38100" dir="2700000" algn="tl">
                    <a:srgbClr val="C0C0C0"/>
                  </a:outerShdw>
                </a:effectLst>
              </a:rPr>
              <a:t>Procurement Guidelines</a:t>
            </a:r>
            <a:endParaRPr lang="en-ZA" dirty="0"/>
          </a:p>
        </p:txBody>
      </p:sp>
      <p:sp>
        <p:nvSpPr>
          <p:cNvPr id="3" name="Content Placeholder 2"/>
          <p:cNvSpPr>
            <a:spLocks noGrp="1"/>
          </p:cNvSpPr>
          <p:nvPr>
            <p:ph idx="1"/>
          </p:nvPr>
        </p:nvSpPr>
        <p:spPr/>
        <p:txBody>
          <a:bodyPr>
            <a:normAutofit fontScale="92500" lnSpcReduction="20000"/>
          </a:bodyPr>
          <a:lstStyle/>
          <a:p>
            <a:pPr marL="0" lvl="0" indent="0">
              <a:lnSpc>
                <a:spcPct val="150000"/>
              </a:lnSpc>
              <a:buNone/>
              <a:defRPr/>
            </a:pPr>
            <a:r>
              <a:rPr lang="en-ZA" sz="1600" dirty="0"/>
              <a:t>Technical Submission (Envelope A)</a:t>
            </a:r>
          </a:p>
          <a:p>
            <a:pPr lvl="0">
              <a:lnSpc>
                <a:spcPct val="150000"/>
              </a:lnSpc>
              <a:defRPr/>
            </a:pPr>
            <a:r>
              <a:rPr lang="en-ZA" sz="1600" dirty="0"/>
              <a:t>Completion of  Procurement Forms</a:t>
            </a:r>
          </a:p>
          <a:p>
            <a:pPr marL="857250" lvl="1" indent="-457200">
              <a:buFont typeface="Arial" pitchFamily="34" charset="0"/>
              <a:buChar char="•"/>
              <a:defRPr/>
            </a:pPr>
            <a:r>
              <a:rPr lang="en-ZA" dirty="0"/>
              <a:t>Completion of all sections of Procurement Handbook, inclusive of </a:t>
            </a:r>
            <a:r>
              <a:rPr lang="en-ZA" b="1" dirty="0"/>
              <a:t>Disclosure</a:t>
            </a:r>
            <a:r>
              <a:rPr lang="en-ZA" dirty="0"/>
              <a:t> </a:t>
            </a:r>
            <a:r>
              <a:rPr lang="en-ZA" b="1" dirty="0"/>
              <a:t>of Interests </a:t>
            </a:r>
            <a:r>
              <a:rPr lang="en-ZA" dirty="0"/>
              <a:t>page (Compulsory)</a:t>
            </a:r>
            <a:r>
              <a:rPr lang="en-ZA" b="1" dirty="0"/>
              <a:t>.</a:t>
            </a:r>
          </a:p>
          <a:p>
            <a:pPr marL="400050" lvl="1" indent="0">
              <a:buNone/>
              <a:defRPr/>
            </a:pPr>
            <a:endParaRPr lang="en-ZA" b="1" dirty="0"/>
          </a:p>
          <a:p>
            <a:pPr marL="857250" lvl="1" indent="-457200">
              <a:buFont typeface="Arial" pitchFamily="34" charset="0"/>
              <a:buChar char="•"/>
              <a:defRPr/>
            </a:pPr>
            <a:r>
              <a:rPr lang="en-ZA" dirty="0"/>
              <a:t>Submission of B-BBEE Certification and/or Sworn affidavit as outlined in the B-BBEE Act/ original/Certified copy</a:t>
            </a:r>
          </a:p>
          <a:p>
            <a:pPr marL="400050" lvl="1" indent="0">
              <a:buNone/>
              <a:defRPr/>
            </a:pPr>
            <a:endParaRPr lang="en-ZA" dirty="0"/>
          </a:p>
          <a:p>
            <a:pPr marL="857250" lvl="1" indent="-457200">
              <a:buFont typeface="Arial" pitchFamily="34" charset="0"/>
              <a:buChar char="•"/>
              <a:defRPr/>
            </a:pPr>
            <a:r>
              <a:rPr lang="en-ZA" dirty="0"/>
              <a:t>Valid SARS TAX clearance Certificate/Pin code</a:t>
            </a:r>
          </a:p>
          <a:p>
            <a:pPr marL="400050" lvl="1" indent="0">
              <a:buNone/>
              <a:defRPr/>
            </a:pPr>
            <a:endParaRPr lang="en-ZA" dirty="0"/>
          </a:p>
          <a:p>
            <a:pPr marL="857250" lvl="1" indent="-457200">
              <a:buFont typeface="Arial" pitchFamily="34" charset="0"/>
              <a:buChar char="•"/>
              <a:defRPr/>
            </a:pPr>
            <a:r>
              <a:rPr lang="en-US" dirty="0"/>
              <a:t>CSD Registration</a:t>
            </a:r>
            <a:endParaRPr lang="en-ZA" dirty="0"/>
          </a:p>
          <a:p>
            <a:pPr marL="857250" lvl="1" indent="-457200">
              <a:buFont typeface="Arial" pitchFamily="34" charset="0"/>
              <a:buChar char="•"/>
              <a:defRPr/>
            </a:pPr>
            <a:endParaRPr lang="en-ZA" dirty="0"/>
          </a:p>
          <a:p>
            <a:pPr marL="857250" lvl="1" indent="-457200">
              <a:buFont typeface="Arial" pitchFamily="34" charset="0"/>
              <a:buChar char="•"/>
              <a:defRPr/>
            </a:pPr>
            <a:r>
              <a:rPr lang="en-ZA" dirty="0"/>
              <a:t>Documents listed under RETURNABLE SCHEDULES/DOCUMENTS must be submitted with Envelope A</a:t>
            </a:r>
          </a:p>
          <a:p>
            <a:pPr marL="857250" lvl="1" indent="-457200">
              <a:buFont typeface="Arial" pitchFamily="34" charset="0"/>
              <a:buChar char="•"/>
              <a:defRPr/>
            </a:pPr>
            <a:endParaRPr lang="en-ZA" dirty="0"/>
          </a:p>
          <a:p>
            <a:pPr marL="857250" lvl="1" indent="-457200">
              <a:buFont typeface="Arial" pitchFamily="34" charset="0"/>
              <a:buChar char="•"/>
              <a:defRPr/>
            </a:pPr>
            <a:r>
              <a:rPr lang="en-ZA" dirty="0"/>
              <a:t>Inclusion of  </a:t>
            </a:r>
            <a:r>
              <a:rPr lang="en-ZA" b="1" dirty="0">
                <a:solidFill>
                  <a:srgbClr val="FF0000"/>
                </a:solidFill>
              </a:rPr>
              <a:t>Price</a:t>
            </a:r>
            <a:r>
              <a:rPr lang="en-ZA" dirty="0"/>
              <a:t>  or any price details in Envelope A ‘Technical Proposal ‘ will result in </a:t>
            </a:r>
            <a:r>
              <a:rPr lang="en-ZA" b="1" dirty="0">
                <a:solidFill>
                  <a:srgbClr val="FF0000"/>
                </a:solidFill>
              </a:rPr>
              <a:t>disqualification</a:t>
            </a:r>
            <a:r>
              <a:rPr lang="en-ZA" dirty="0"/>
              <a:t> of the tender</a:t>
            </a:r>
          </a:p>
          <a:p>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35</a:t>
            </a:fld>
            <a:endParaRPr lang="en-ZA" dirty="0"/>
          </a:p>
        </p:txBody>
      </p:sp>
    </p:spTree>
    <p:extLst>
      <p:ext uri="{BB962C8B-B14F-4D97-AF65-F5344CB8AC3E}">
        <p14:creationId xmlns:p14="http://schemas.microsoft.com/office/powerpoint/2010/main" val="2673170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outerShdw blurRad="38100" dist="38100" dir="2700000" algn="tl">
                    <a:srgbClr val="C0C0C0"/>
                  </a:outerShdw>
                </a:effectLst>
              </a:rPr>
              <a:t>Procurement Guidelines</a:t>
            </a:r>
            <a:endParaRPr lang="en-ZA" dirty="0"/>
          </a:p>
        </p:txBody>
      </p:sp>
      <p:sp>
        <p:nvSpPr>
          <p:cNvPr id="3" name="Content Placeholder 2"/>
          <p:cNvSpPr>
            <a:spLocks noGrp="1"/>
          </p:cNvSpPr>
          <p:nvPr>
            <p:ph idx="1"/>
          </p:nvPr>
        </p:nvSpPr>
        <p:spPr/>
        <p:txBody>
          <a:bodyPr/>
          <a:lstStyle/>
          <a:p>
            <a:pPr marL="0" lvl="1" indent="0">
              <a:lnSpc>
                <a:spcPct val="150000"/>
              </a:lnSpc>
              <a:buNone/>
              <a:defRPr/>
            </a:pPr>
            <a:r>
              <a:rPr lang="en-ZA" b="1" dirty="0"/>
              <a:t>Completion of  Price Proposal Schedule (Envelope B) </a:t>
            </a:r>
          </a:p>
          <a:p>
            <a:pPr marL="0" lvl="1" indent="0">
              <a:lnSpc>
                <a:spcPct val="150000"/>
              </a:lnSpc>
              <a:buNone/>
              <a:defRPr/>
            </a:pPr>
            <a:endParaRPr lang="en-ZA" b="1" dirty="0"/>
          </a:p>
          <a:p>
            <a:pPr marL="400050" lvl="1" indent="0">
              <a:buNone/>
              <a:defRPr/>
            </a:pPr>
            <a:r>
              <a:rPr lang="en-ZA" dirty="0"/>
              <a:t>Non-Completion of the ELIDZ Price Proposal Schedule  in Envelope B “Financial Proposal” will result in disqualification.</a:t>
            </a:r>
          </a:p>
          <a:p>
            <a:pPr marL="400050" lvl="1" indent="0">
              <a:buNone/>
              <a:defRPr/>
            </a:pPr>
            <a:endParaRPr lang="en-ZA" dirty="0"/>
          </a:p>
          <a:p>
            <a:pPr marL="400050" lvl="1" indent="0">
              <a:buNone/>
              <a:defRPr/>
            </a:pPr>
            <a:r>
              <a:rPr lang="en-ZA" dirty="0"/>
              <a:t>Total Price should include the provisional amount provided</a:t>
            </a:r>
          </a:p>
          <a:p>
            <a:pPr marL="400050" lvl="1" indent="0">
              <a:buNone/>
              <a:defRPr/>
            </a:pPr>
            <a:endParaRPr lang="en-ZA" dirty="0"/>
          </a:p>
          <a:p>
            <a:pPr marL="400050" lvl="1" indent="0">
              <a:buNone/>
              <a:defRPr/>
            </a:pPr>
            <a:r>
              <a:rPr lang="en-ZA" dirty="0"/>
              <a:t>Price Schedule  (figures vs. words &amp; signatures).</a:t>
            </a:r>
          </a:p>
          <a:p>
            <a:pPr marL="400050" lvl="1" indent="0">
              <a:buNone/>
              <a:defRPr/>
            </a:pPr>
            <a:endParaRPr lang="en-ZA" dirty="0"/>
          </a:p>
          <a:p>
            <a:pPr marL="400050" lvl="1" indent="0">
              <a:buNone/>
              <a:defRPr/>
            </a:pPr>
            <a:r>
              <a:rPr lang="en-ZA" dirty="0"/>
              <a:t>Non signed Price Schedule will result  in disqualification of bid offer.</a:t>
            </a:r>
          </a:p>
        </p:txBody>
      </p:sp>
      <p:sp>
        <p:nvSpPr>
          <p:cNvPr id="4" name="Slide Number Placeholder 3"/>
          <p:cNvSpPr>
            <a:spLocks noGrp="1"/>
          </p:cNvSpPr>
          <p:nvPr>
            <p:ph type="sldNum" sz="quarter" idx="4"/>
          </p:nvPr>
        </p:nvSpPr>
        <p:spPr/>
        <p:txBody>
          <a:bodyPr/>
          <a:lstStyle/>
          <a:p>
            <a:fld id="{50FE47E1-3C40-46FE-8141-B69C7A9C857D}" type="slidenum">
              <a:rPr lang="en-ZA" smtClean="0"/>
              <a:pPr/>
              <a:t>36</a:t>
            </a:fld>
            <a:endParaRPr lang="en-ZA" dirty="0"/>
          </a:p>
        </p:txBody>
      </p:sp>
    </p:spTree>
    <p:extLst>
      <p:ext uri="{BB962C8B-B14F-4D97-AF65-F5344CB8AC3E}">
        <p14:creationId xmlns:p14="http://schemas.microsoft.com/office/powerpoint/2010/main" val="2830820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50FE47E1-3C40-46FE-8141-B69C7A9C857D}" type="slidenum">
              <a:rPr lang="en-ZA" smtClean="0"/>
              <a:pPr/>
              <a:t>37</a:t>
            </a:fld>
            <a:endParaRPr lang="en-ZA" dirty="0"/>
          </a:p>
        </p:txBody>
      </p:sp>
      <p:graphicFrame>
        <p:nvGraphicFramePr>
          <p:cNvPr id="2" name="Table 1">
            <a:extLst>
              <a:ext uri="{FF2B5EF4-FFF2-40B4-BE49-F238E27FC236}">
                <a16:creationId xmlns:a16="http://schemas.microsoft.com/office/drawing/2014/main" id="{24866448-E5D3-2D76-BCBF-FEADDD419AC4}"/>
              </a:ext>
            </a:extLst>
          </p:cNvPr>
          <p:cNvGraphicFramePr>
            <a:graphicFrameLocks noGrp="1"/>
          </p:cNvGraphicFramePr>
          <p:nvPr>
            <p:extLst>
              <p:ext uri="{D42A27DB-BD31-4B8C-83A1-F6EECF244321}">
                <p14:modId xmlns:p14="http://schemas.microsoft.com/office/powerpoint/2010/main" val="2807829906"/>
              </p:ext>
            </p:extLst>
          </p:nvPr>
        </p:nvGraphicFramePr>
        <p:xfrm>
          <a:off x="518864" y="836712"/>
          <a:ext cx="7361587" cy="4962425"/>
        </p:xfrm>
        <a:graphic>
          <a:graphicData uri="http://schemas.openxmlformats.org/drawingml/2006/table">
            <a:tbl>
              <a:tblPr firstRow="1" firstCol="1" bandRow="1">
                <a:tableStyleId>{16D9F66E-5EB9-4882-86FB-DCBF35E3C3E4}</a:tableStyleId>
              </a:tblPr>
              <a:tblGrid>
                <a:gridCol w="3977211">
                  <a:extLst>
                    <a:ext uri="{9D8B030D-6E8A-4147-A177-3AD203B41FA5}">
                      <a16:colId xmlns:a16="http://schemas.microsoft.com/office/drawing/2014/main" val="3267584195"/>
                    </a:ext>
                  </a:extLst>
                </a:gridCol>
                <a:gridCol w="648072">
                  <a:extLst>
                    <a:ext uri="{9D8B030D-6E8A-4147-A177-3AD203B41FA5}">
                      <a16:colId xmlns:a16="http://schemas.microsoft.com/office/drawing/2014/main" val="2685535028"/>
                    </a:ext>
                  </a:extLst>
                </a:gridCol>
                <a:gridCol w="2736304">
                  <a:extLst>
                    <a:ext uri="{9D8B030D-6E8A-4147-A177-3AD203B41FA5}">
                      <a16:colId xmlns:a16="http://schemas.microsoft.com/office/drawing/2014/main" val="927983414"/>
                    </a:ext>
                  </a:extLst>
                </a:gridCol>
              </a:tblGrid>
              <a:tr h="460469">
                <a:tc>
                  <a:txBody>
                    <a:bodyPr/>
                    <a:lstStyle/>
                    <a:p>
                      <a:pPr algn="ctr"/>
                      <a:r>
                        <a:rPr lang="en-ZA" sz="1600" dirty="0">
                          <a:effectLst/>
                        </a:rPr>
                        <a:t>Description</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ZA" sz="1600">
                          <a:effectLst/>
                        </a:rPr>
                        <a:t>Qty</a:t>
                      </a:r>
                      <a:endParaRPr lang="en-ZA" sz="16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ZA" sz="1600" dirty="0">
                          <a:effectLst/>
                        </a:rPr>
                        <a:t>Amount  </a:t>
                      </a:r>
                    </a:p>
                    <a:p>
                      <a:pPr algn="ctr"/>
                      <a:r>
                        <a:rPr lang="en-ZA" sz="1600" dirty="0">
                          <a:effectLst/>
                        </a:rPr>
                        <a:t>( R )</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300355"/>
                  </a:ext>
                </a:extLst>
              </a:tr>
              <a:tr h="460469">
                <a:tc>
                  <a:txBody>
                    <a:bodyPr/>
                    <a:lstStyle/>
                    <a:p>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Schneider Electric EcoStruxure Data Centre Infrastructure </a:t>
                      </a:r>
                      <a:endParaRPr lang="en-Z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r>
                        <a:rPr lang="en-GB" sz="1600" b="1" kern="1200" dirty="0">
                          <a:solidFill>
                            <a:schemeClr val="dk1"/>
                          </a:solidFill>
                          <a:effectLst/>
                          <a:latin typeface="Times New Roman" panose="02020603050405020304" pitchFamily="18" charset="0"/>
                          <a:ea typeface="Times New Roman" panose="02020603050405020304" pitchFamily="18" charset="0"/>
                          <a:cs typeface="+mn-cs"/>
                        </a:rPr>
                        <a:t>1</a:t>
                      </a:r>
                      <a:endParaRPr lang="en-ZA" sz="1600" b="1"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endParaRPr lang="en-ZA" sz="1600">
                        <a:effectLst/>
                        <a:latin typeface="Times New Roman" panose="02020603050405020304" pitchFamily="18" charset="0"/>
                      </a:endParaRPr>
                    </a:p>
                  </a:txBody>
                  <a:tcPr marL="68580" marR="68580" marT="0" marB="0" anchor="ctr"/>
                </a:tc>
                <a:extLst>
                  <a:ext uri="{0D108BD9-81ED-4DB2-BD59-A6C34878D82A}">
                    <a16:rowId xmlns:a16="http://schemas.microsoft.com/office/drawing/2014/main" val="2078811406"/>
                  </a:ext>
                </a:extLst>
              </a:tr>
              <a:tr h="286494">
                <a:tc>
                  <a:txBody>
                    <a:bodyPr/>
                    <a:lstStyle/>
                    <a:p>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Corning Fiber Optic Infrastructure</a:t>
                      </a:r>
                      <a:endParaRPr lang="en-Z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r>
                        <a:rPr lang="en-GB" sz="1600" b="1" kern="1200" dirty="0">
                          <a:solidFill>
                            <a:schemeClr val="dk1"/>
                          </a:solidFill>
                          <a:effectLst/>
                          <a:latin typeface="Times New Roman" panose="02020603050405020304" pitchFamily="18" charset="0"/>
                          <a:ea typeface="Times New Roman" panose="02020603050405020304" pitchFamily="18" charset="0"/>
                          <a:cs typeface="+mn-cs"/>
                        </a:rPr>
                        <a:t>1</a:t>
                      </a:r>
                      <a:endParaRPr lang="en-ZA" sz="1600" b="1"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endParaRPr lang="en-ZA"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908588254"/>
                  </a:ext>
                </a:extLst>
              </a:tr>
              <a:tr h="286494">
                <a:tc>
                  <a:txBody>
                    <a:bodyPr/>
                    <a:lstStyle/>
                    <a:p>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FiberGuide Infrastructure</a:t>
                      </a:r>
                      <a:endParaRPr lang="en-Z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r>
                        <a:rPr lang="en-GB" sz="1600" b="1" kern="1200" dirty="0">
                          <a:solidFill>
                            <a:schemeClr val="dk1"/>
                          </a:solidFill>
                          <a:effectLst/>
                          <a:latin typeface="Times New Roman" panose="02020603050405020304" pitchFamily="18" charset="0"/>
                          <a:ea typeface="Times New Roman" panose="02020603050405020304" pitchFamily="18" charset="0"/>
                          <a:cs typeface="+mn-cs"/>
                        </a:rPr>
                        <a:t>1</a:t>
                      </a:r>
                      <a:endParaRPr lang="en-ZA" sz="1600" b="1"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nchor="ctr"/>
                </a:tc>
                <a:tc>
                  <a:txBody>
                    <a:bodyPr/>
                    <a:lstStyle/>
                    <a:p>
                      <a:endParaRPr lang="en-ZA"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875674421"/>
                  </a:ext>
                </a:extLst>
              </a:tr>
              <a:tr h="286494">
                <a:tc>
                  <a:txBody>
                    <a:bodyPr/>
                    <a:lstStyle/>
                    <a:p>
                      <a:r>
                        <a:rPr lang="en-US" sz="16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CISCO Network Infrastructure and Cabling</a:t>
                      </a:r>
                      <a:endParaRPr lang="en-Z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r>
                        <a:rPr lang="en-GB" sz="1600" b="1" kern="1200" dirty="0">
                          <a:solidFill>
                            <a:schemeClr val="dk1"/>
                          </a:solidFill>
                          <a:effectLst/>
                          <a:latin typeface="Times New Roman" panose="02020603050405020304" pitchFamily="18" charset="0"/>
                          <a:ea typeface="Times New Roman" panose="02020603050405020304" pitchFamily="18" charset="0"/>
                          <a:cs typeface="+mn-cs"/>
                        </a:rPr>
                        <a:t>1</a:t>
                      </a:r>
                      <a:endParaRPr lang="en-ZA" sz="1600" b="1"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endParaRPr lang="en-ZA"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57466737"/>
                  </a:ext>
                </a:extLst>
              </a:tr>
              <a:tr h="286494">
                <a:tc>
                  <a:txBody>
                    <a:bodyPr/>
                    <a:lstStyle/>
                    <a:p>
                      <a:r>
                        <a:rPr lang="en-US"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Infrastructure Maintenance &amp; Support </a:t>
                      </a:r>
                      <a:endParaRPr lang="en-Z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r>
                        <a:rPr lang="en-GB" sz="1600" b="1" kern="1200" dirty="0">
                          <a:solidFill>
                            <a:schemeClr val="dk1"/>
                          </a:solidFill>
                          <a:effectLst/>
                          <a:latin typeface="Times New Roman" panose="02020603050405020304" pitchFamily="18" charset="0"/>
                          <a:ea typeface="Times New Roman" panose="02020603050405020304" pitchFamily="18" charset="0"/>
                          <a:cs typeface="+mn-cs"/>
                        </a:rPr>
                        <a:t>1</a:t>
                      </a:r>
                      <a:endParaRPr lang="en-ZA" sz="1600" b="1"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endParaRPr lang="en-ZA"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436315705"/>
                  </a:ext>
                </a:extLst>
              </a:tr>
              <a:tr h="286494">
                <a:tc>
                  <a:txBody>
                    <a:bodyPr/>
                    <a:lstStyle/>
                    <a:p>
                      <a:r>
                        <a:rPr lang="en-US" sz="1600">
                          <a:solidFill>
                            <a:srgbClr val="000000"/>
                          </a:solidFill>
                          <a:effectLst/>
                          <a:latin typeface="Calibri" panose="020F0502020204030204" pitchFamily="34" charset="0"/>
                          <a:ea typeface="Times New Roman" panose="02020603050405020304" pitchFamily="18" charset="0"/>
                        </a:rPr>
                        <a:t>Tier III Commissioning &amp; Load Banks</a:t>
                      </a:r>
                      <a:endParaRPr lang="en-ZA" sz="1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r>
                        <a:rPr lang="en-GB" sz="1600" b="1" kern="1200" dirty="0">
                          <a:solidFill>
                            <a:schemeClr val="dk1"/>
                          </a:solidFill>
                          <a:effectLst/>
                          <a:latin typeface="Times New Roman" panose="02020603050405020304" pitchFamily="18" charset="0"/>
                          <a:ea typeface="Times New Roman" panose="02020603050405020304" pitchFamily="18" charset="0"/>
                          <a:cs typeface="+mn-cs"/>
                        </a:rPr>
                        <a:t>1</a:t>
                      </a:r>
                      <a:endParaRPr lang="en-ZA" sz="1600" b="1"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endParaRPr lang="en-ZA" sz="1600" b="1"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28566264"/>
                  </a:ext>
                </a:extLst>
              </a:tr>
              <a:tr h="286494">
                <a:tc>
                  <a:txBody>
                    <a:bodyPr/>
                    <a:lstStyle/>
                    <a:p>
                      <a:r>
                        <a:rPr lang="en-US" sz="1600" dirty="0">
                          <a:solidFill>
                            <a:srgbClr val="000000"/>
                          </a:solidFill>
                          <a:effectLst/>
                          <a:latin typeface="Calibri" panose="020F0502020204030204" pitchFamily="34" charset="0"/>
                          <a:ea typeface="Times New Roman" panose="02020603050405020304" pitchFamily="18" charset="0"/>
                        </a:rPr>
                        <a:t>Sundries</a:t>
                      </a:r>
                      <a:endParaRPr lang="en-ZA" sz="12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algn="ctr" defTabSz="914400" rtl="0" eaLnBrk="1" latinLnBrk="0" hangingPunct="1"/>
                      <a:r>
                        <a:rPr lang="en-GB" sz="1600" b="1" kern="1200" dirty="0">
                          <a:solidFill>
                            <a:schemeClr val="dk1"/>
                          </a:solidFill>
                          <a:effectLst/>
                          <a:latin typeface="Times New Roman" panose="02020603050405020304" pitchFamily="18" charset="0"/>
                          <a:ea typeface="Times New Roman" panose="02020603050405020304" pitchFamily="18" charset="0"/>
                          <a:cs typeface="+mn-cs"/>
                        </a:rPr>
                        <a:t>1</a:t>
                      </a:r>
                      <a:endParaRPr lang="en-ZA" sz="1600" b="1"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90567279"/>
                  </a:ext>
                </a:extLst>
              </a:tr>
              <a:tr h="2864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rgbClr val="000000"/>
                          </a:solidFill>
                          <a:effectLst/>
                          <a:latin typeface="Calibri" panose="020F0502020204030204" pitchFamily="34" charset="0"/>
                          <a:ea typeface="Times New Roman" panose="02020603050405020304" pitchFamily="18" charset="0"/>
                          <a:cs typeface="+mn-cs"/>
                        </a:rPr>
                        <a:t>Project Management \ Professional Services</a:t>
                      </a:r>
                      <a:endParaRPr lang="en-ZA" sz="1600" b="1" kern="1200" dirty="0">
                        <a:solidFill>
                          <a:srgbClr val="000000"/>
                        </a:solidFill>
                        <a:effectLst/>
                        <a:latin typeface="Calibri" panose="020F0502020204030204" pitchFamily="34" charset="0"/>
                        <a:ea typeface="Times New Roman" panose="02020603050405020304" pitchFamily="18" charset="0"/>
                        <a:cs typeface="+mn-cs"/>
                      </a:endParaRPr>
                    </a:p>
                  </a:txBody>
                  <a:tcPr marL="68580" marR="68580" marT="0" marB="0" anchor="ctr"/>
                </a:tc>
                <a:tc>
                  <a:txBody>
                    <a:bodyPr/>
                    <a:lstStyle/>
                    <a:p>
                      <a:pPr marL="0" algn="ctr" defTabSz="914400" rtl="0" eaLnBrk="1" latinLnBrk="0" hangingPunct="1"/>
                      <a:r>
                        <a:rPr lang="en-GB" sz="1600" b="1" kern="1200" dirty="0">
                          <a:solidFill>
                            <a:schemeClr val="dk1"/>
                          </a:solidFill>
                          <a:effectLst/>
                          <a:latin typeface="Times New Roman" panose="02020603050405020304" pitchFamily="18" charset="0"/>
                          <a:ea typeface="Times New Roman" panose="02020603050405020304" pitchFamily="18" charset="0"/>
                          <a:cs typeface="+mn-cs"/>
                        </a:rPr>
                        <a:t>1</a:t>
                      </a:r>
                      <a:endParaRPr lang="en-ZA" sz="1600" b="1" kern="1200" dirty="0">
                        <a:solidFill>
                          <a:schemeClr val="dk1"/>
                        </a:solidFill>
                        <a:effectLst/>
                        <a:latin typeface="Times New Roman" panose="02020603050405020304" pitchFamily="18" charset="0"/>
                        <a:ea typeface="Times New Roman" panose="02020603050405020304" pitchFamily="18" charset="0"/>
                        <a:cs typeface="+mn-cs"/>
                      </a:endParaRPr>
                    </a:p>
                  </a:txBody>
                  <a:tcPr marL="68580" marR="68580" marT="0" marB="0"/>
                </a:tc>
                <a:tc>
                  <a:txBody>
                    <a:bodyPr/>
                    <a:lstStyle/>
                    <a:p>
                      <a:endParaRPr lang="en-ZA"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303693454"/>
                  </a:ext>
                </a:extLst>
              </a:tr>
              <a:tr h="460469">
                <a:tc>
                  <a:txBody>
                    <a:bodyPr/>
                    <a:lstStyle/>
                    <a:p>
                      <a:endParaRPr lang="en-ZA" sz="12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ZA" sz="1600" dirty="0">
                          <a:effectLst/>
                        </a:rPr>
                        <a:t>Amount  </a:t>
                      </a:r>
                    </a:p>
                    <a:p>
                      <a:pPr algn="ctr"/>
                      <a:r>
                        <a:rPr lang="en-ZA" sz="1600" dirty="0">
                          <a:effectLst/>
                        </a:rPr>
                        <a:t>( R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pPr algn="ctr"/>
                      <a:endParaRPr lang="en-ZA"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8928583"/>
                  </a:ext>
                </a:extLst>
              </a:tr>
              <a:tr h="286494">
                <a:tc>
                  <a:txBody>
                    <a:bodyPr/>
                    <a:lstStyle/>
                    <a:p>
                      <a:pPr algn="r"/>
                      <a:r>
                        <a:rPr lang="en-US" sz="1600">
                          <a:effectLst/>
                        </a:rPr>
                        <a:t>Total</a:t>
                      </a:r>
                      <a:endParaRPr lang="en-ZA" sz="16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ZA"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52526475"/>
                  </a:ext>
                </a:extLst>
              </a:tr>
              <a:tr h="286494">
                <a:tc>
                  <a:txBody>
                    <a:bodyPr/>
                    <a:lstStyle/>
                    <a:p>
                      <a:pPr algn="r"/>
                      <a:r>
                        <a:rPr lang="en-US" sz="1600" dirty="0">
                          <a:effectLst/>
                        </a:rPr>
                        <a:t>VAT @ 15%</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ZA" sz="16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4381044"/>
                  </a:ext>
                </a:extLst>
              </a:tr>
              <a:tr h="920939">
                <a:tc>
                  <a:txBody>
                    <a:bodyPr/>
                    <a:lstStyle/>
                    <a:p>
                      <a:pPr algn="r"/>
                      <a:r>
                        <a:rPr lang="en-ZA" sz="1600" dirty="0">
                          <a:effectLst/>
                        </a:rPr>
                        <a:t>Total (Including VAT)</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r>
                        <a:rPr lang="en-ZA" sz="1600" dirty="0">
                          <a:effectLst/>
                        </a:rPr>
                        <a:t> </a:t>
                      </a:r>
                    </a:p>
                    <a:p>
                      <a:r>
                        <a:rPr lang="en-ZA" sz="1600" dirty="0">
                          <a:effectLst/>
                        </a:rPr>
                        <a:t> </a:t>
                      </a:r>
                      <a:endParaRPr lang="en-ZA" sz="1600" dirty="0">
                        <a:effectLst/>
                        <a:latin typeface="Times New Roman" panose="02020603050405020304" pitchFamily="18" charset="0"/>
                      </a:endParaRPr>
                    </a:p>
                  </a:txBody>
                  <a:tcPr marL="68580" marR="68580" marT="0" marB="0"/>
                </a:tc>
                <a:tc hMerge="1">
                  <a:txBody>
                    <a:bodyPr/>
                    <a:lstStyle/>
                    <a:p>
                      <a:r>
                        <a:rPr lang="en-ZA" sz="1600" dirty="0">
                          <a:effectLst/>
                        </a:rPr>
                        <a:t> </a:t>
                      </a:r>
                      <a:endParaRPr lang="en-ZA"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24792985"/>
                  </a:ext>
                </a:extLst>
              </a:tr>
            </a:tbl>
          </a:graphicData>
        </a:graphic>
      </p:graphicFrame>
      <p:sp>
        <p:nvSpPr>
          <p:cNvPr id="3" name="Curved Up Arrow 10">
            <a:extLst>
              <a:ext uri="{FF2B5EF4-FFF2-40B4-BE49-F238E27FC236}">
                <a16:creationId xmlns:a16="http://schemas.microsoft.com/office/drawing/2014/main" id="{6620296F-41D7-3427-06A3-1BD036A5C1AE}"/>
              </a:ext>
            </a:extLst>
          </p:cNvPr>
          <p:cNvSpPr>
            <a:spLocks noChangeArrowheads="1"/>
          </p:cNvSpPr>
          <p:nvPr/>
        </p:nvSpPr>
        <p:spPr bwMode="auto">
          <a:xfrm>
            <a:off x="6011863" y="9745527"/>
            <a:ext cx="946228" cy="251207"/>
          </a:xfrm>
          <a:prstGeom prst="curvedUpArrow">
            <a:avLst>
              <a:gd name="adj1" fmla="val 22881"/>
              <a:gd name="adj2" fmla="val 45721"/>
              <a:gd name="adj3" fmla="val 25000"/>
            </a:avLst>
          </a:prstGeom>
          <a:solidFill>
            <a:schemeClr val="accent1">
              <a:lumMod val="100000"/>
              <a:lumOff val="0"/>
            </a:schemeClr>
          </a:solidFill>
          <a:ln w="25400">
            <a:solidFill>
              <a:schemeClr val="accent1">
                <a:lumMod val="50000"/>
                <a:lumOff val="0"/>
              </a:schemeClr>
            </a:solidFill>
            <a:miter lim="800000"/>
            <a:headEnd/>
            <a:tailEnd/>
          </a:ln>
        </p:spPr>
        <p:txBody>
          <a:bodyPr rot="0" vert="horz" wrap="square" lIns="91440" tIns="45720" rIns="91440" bIns="45720" anchor="ctr" anchorCtr="0" upright="1">
            <a:noAutofit/>
          </a:bodyPr>
          <a:lstStyle/>
          <a:p>
            <a:endParaRPr lang="en-ZA"/>
          </a:p>
        </p:txBody>
      </p:sp>
      <p:sp>
        <p:nvSpPr>
          <p:cNvPr id="5" name="Title 1">
            <a:extLst>
              <a:ext uri="{FF2B5EF4-FFF2-40B4-BE49-F238E27FC236}">
                <a16:creationId xmlns:a16="http://schemas.microsoft.com/office/drawing/2014/main" id="{3BE2CA20-0CE1-5E81-339B-3D994B8CB479}"/>
              </a:ext>
            </a:extLst>
          </p:cNvPr>
          <p:cNvSpPr>
            <a:spLocks noGrp="1"/>
          </p:cNvSpPr>
          <p:nvPr>
            <p:ph type="title"/>
          </p:nvPr>
        </p:nvSpPr>
        <p:spPr>
          <a:xfrm>
            <a:off x="395536" y="178137"/>
            <a:ext cx="8229600" cy="868958"/>
          </a:xfrm>
        </p:spPr>
        <p:txBody>
          <a:bodyPr/>
          <a:lstStyle/>
          <a:p>
            <a:r>
              <a:rPr lang="en-ZA" dirty="0">
                <a:effectLst>
                  <a:outerShdw blurRad="38100" dist="38100" dir="2700000" algn="tl">
                    <a:srgbClr val="C0C0C0"/>
                  </a:outerShdw>
                </a:effectLst>
              </a:rPr>
              <a:t>Price Schedule</a:t>
            </a:r>
            <a:endParaRPr lang="en-ZA" dirty="0"/>
          </a:p>
        </p:txBody>
      </p:sp>
    </p:spTree>
    <p:extLst>
      <p:ext uri="{BB962C8B-B14F-4D97-AF65-F5344CB8AC3E}">
        <p14:creationId xmlns:p14="http://schemas.microsoft.com/office/powerpoint/2010/main" val="952269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effectLst>
                  <a:outerShdw blurRad="38100" dist="38100" dir="2700000" algn="tl">
                    <a:srgbClr val="C0C0C0"/>
                  </a:outerShdw>
                </a:effectLst>
              </a:rPr>
              <a:t>Procurement Guidelines</a:t>
            </a:r>
            <a:endParaRPr lang="en-ZA" dirty="0"/>
          </a:p>
        </p:txBody>
      </p:sp>
      <p:sp>
        <p:nvSpPr>
          <p:cNvPr id="3" name="Content Placeholder 2"/>
          <p:cNvSpPr>
            <a:spLocks noGrp="1"/>
          </p:cNvSpPr>
          <p:nvPr>
            <p:ph idx="1"/>
          </p:nvPr>
        </p:nvSpPr>
        <p:spPr/>
        <p:txBody>
          <a:bodyPr>
            <a:normAutofit/>
          </a:bodyPr>
          <a:lstStyle/>
          <a:p>
            <a:pPr marL="0" lvl="1" indent="0">
              <a:lnSpc>
                <a:spcPct val="150000"/>
              </a:lnSpc>
              <a:buNone/>
              <a:defRPr/>
            </a:pPr>
            <a:r>
              <a:rPr lang="en-ZA" b="1" dirty="0"/>
              <a:t>Envelope Submission:</a:t>
            </a:r>
          </a:p>
          <a:p>
            <a:pPr marL="0" lvl="1" indent="0">
              <a:lnSpc>
                <a:spcPct val="150000"/>
              </a:lnSpc>
              <a:buNone/>
              <a:defRPr/>
            </a:pPr>
            <a:endParaRPr lang="en-ZA" b="1" dirty="0"/>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tab pos="457200" algn="l"/>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Tenders must be submitted on-line on the on the ELIDZ website at </a:t>
            </a:r>
            <a:r>
              <a:rPr kumimoji="0" lang="en-US" sz="1600" b="1" i="0" u="sng" strike="noStrike" kern="1200" cap="none" spc="0" normalizeH="0" baseline="0" noProof="0" dirty="0">
                <a:ln>
                  <a:noFill/>
                </a:ln>
                <a:solidFill>
                  <a:srgbClr val="0000FF"/>
                </a:solidFill>
                <a:effectLst/>
                <a:uLnTx/>
                <a:uFillTx/>
                <a:latin typeface="Calibri" panose="020F0502020204030204" pitchFamily="34" charset="0"/>
                <a:ea typeface="Times New Roman" panose="02020603050405020304" pitchFamily="18" charset="0"/>
                <a:cs typeface="Times New Roman" panose="02020603050405020304" pitchFamily="18" charset="0"/>
                <a:hlinkClick r:id="rId2"/>
              </a:rPr>
              <a:t>http://www.elidz.co.za</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 - </a:t>
            </a:r>
            <a:r>
              <a:rPr kumimoji="0" lang="en-GB" sz="16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3"/>
              </a:rPr>
              <a:t>https://tenderportal.elidz.co.za</a:t>
            </a:r>
            <a:r>
              <a:rPr kumimoji="0" lang="en-GB" sz="1600" b="1"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 -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rPr>
              <a:t>under Opportunities Tenders.</a:t>
            </a:r>
            <a:endParaRPr kumimoji="0" lang="en-ZA" sz="11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lvl="1" indent="0">
              <a:lnSpc>
                <a:spcPct val="150000"/>
              </a:lnSpc>
              <a:buNone/>
              <a:defRPr/>
            </a:pPr>
            <a:endParaRPr lang="en-ZA" dirty="0">
              <a:solidFill>
                <a:srgbClr val="FF0000"/>
              </a:solidFill>
            </a:endParaRPr>
          </a:p>
          <a:p>
            <a:pPr marL="285750" lvl="1">
              <a:lnSpc>
                <a:spcPct val="150000"/>
              </a:lnSpc>
              <a:buFont typeface="Arial" panose="020B0604020202020204" pitchFamily="34" charset="0"/>
              <a:buChar char="•"/>
              <a:defRPr/>
            </a:pPr>
            <a:r>
              <a:rPr lang="en-ZA" b="1" dirty="0"/>
              <a:t>Joint Venture Submission</a:t>
            </a:r>
          </a:p>
          <a:p>
            <a:pPr lvl="1" indent="-342900">
              <a:lnSpc>
                <a:spcPct val="150000"/>
              </a:lnSpc>
              <a:buFont typeface="Wingdings" panose="05000000000000000000" pitchFamily="2" charset="2"/>
              <a:buChar char="ü"/>
              <a:defRPr/>
            </a:pPr>
            <a:r>
              <a:rPr lang="en-ZA" dirty="0"/>
              <a:t>JV Document Submissions (e.g. Tax Clearance, Consolidated B-BBEE Certificates, Business Reg. etc.)</a:t>
            </a:r>
          </a:p>
          <a:p>
            <a:pPr lvl="1" indent="-342900">
              <a:lnSpc>
                <a:spcPct val="150000"/>
              </a:lnSpc>
              <a:buFont typeface="Wingdings" panose="05000000000000000000" pitchFamily="2" charset="2"/>
              <a:buChar char="ü"/>
              <a:defRPr/>
            </a:pPr>
            <a:r>
              <a:rPr lang="en-ZA" dirty="0"/>
              <a:t>JV Participation Split (%) and signed Agreement </a:t>
            </a:r>
          </a:p>
          <a:p>
            <a:pPr>
              <a:buFont typeface="Wingdings" panose="05000000000000000000" pitchFamily="2" charset="2"/>
              <a:buChar char="ü"/>
            </a:pPr>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38</a:t>
            </a:fld>
            <a:endParaRPr lang="en-ZA" dirty="0"/>
          </a:p>
        </p:txBody>
      </p:sp>
    </p:spTree>
    <p:extLst>
      <p:ext uri="{BB962C8B-B14F-4D97-AF65-F5344CB8AC3E}">
        <p14:creationId xmlns:p14="http://schemas.microsoft.com/office/powerpoint/2010/main" val="8982732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20080"/>
          </a:xfrm>
        </p:spPr>
        <p:txBody>
          <a:bodyPr/>
          <a:lstStyle/>
          <a:p>
            <a:r>
              <a:rPr lang="en-ZA" dirty="0">
                <a:effectLst>
                  <a:outerShdw blurRad="38100" dist="38100" dir="2700000" algn="tl">
                    <a:srgbClr val="C0C0C0"/>
                  </a:outerShdw>
                </a:effectLst>
              </a:rPr>
              <a:t>Procurement Guidelines</a:t>
            </a:r>
            <a:endParaRPr lang="en-ZA" dirty="0"/>
          </a:p>
        </p:txBody>
      </p:sp>
      <p:sp>
        <p:nvSpPr>
          <p:cNvPr id="3" name="Content Placeholder 2"/>
          <p:cNvSpPr>
            <a:spLocks noGrp="1"/>
          </p:cNvSpPr>
          <p:nvPr>
            <p:ph idx="1"/>
          </p:nvPr>
        </p:nvSpPr>
        <p:spPr>
          <a:xfrm>
            <a:off x="323528" y="980728"/>
            <a:ext cx="8229600" cy="5544616"/>
          </a:xfrm>
        </p:spPr>
        <p:txBody>
          <a:bodyPr>
            <a:normAutofit fontScale="25000" lnSpcReduction="20000"/>
          </a:bodyPr>
          <a:lstStyle/>
          <a:p>
            <a:pPr marL="533400" indent="-533400">
              <a:lnSpc>
                <a:spcPct val="90000"/>
              </a:lnSpc>
              <a:buNone/>
              <a:defRPr/>
            </a:pPr>
            <a:endParaRPr lang="en-GB" sz="800" dirty="0">
              <a:effectLst>
                <a:outerShdw blurRad="38100" dist="38100" dir="2700000" algn="tl">
                  <a:srgbClr val="000000">
                    <a:alpha val="43137"/>
                  </a:srgbClr>
                </a:outerShdw>
              </a:effectLst>
            </a:endParaRPr>
          </a:p>
          <a:p>
            <a:pPr marL="533400" indent="-533400">
              <a:lnSpc>
                <a:spcPct val="90000"/>
              </a:lnSpc>
              <a:buNone/>
              <a:defRPr/>
            </a:pPr>
            <a:r>
              <a:rPr lang="en-GB" sz="6400" dirty="0"/>
              <a:t>Evaluation of Tenders (Adjudication Structures)</a:t>
            </a:r>
          </a:p>
          <a:p>
            <a:pPr marL="533400" indent="-533400">
              <a:lnSpc>
                <a:spcPct val="90000"/>
              </a:lnSpc>
              <a:buNone/>
              <a:defRPr/>
            </a:pPr>
            <a:r>
              <a:rPr lang="en-GB" sz="6400" dirty="0">
                <a:effectLst>
                  <a:outerShdw blurRad="38100" dist="38100" dir="2700000" algn="tl">
                    <a:srgbClr val="000000">
                      <a:alpha val="43137"/>
                    </a:srgbClr>
                  </a:outerShdw>
                </a:effectLst>
              </a:rPr>
              <a:t>  </a:t>
            </a:r>
          </a:p>
          <a:p>
            <a:pPr marL="533400" indent="-533400">
              <a:lnSpc>
                <a:spcPct val="90000"/>
              </a:lnSpc>
              <a:buNone/>
              <a:defRPr/>
            </a:pPr>
            <a:r>
              <a:rPr lang="en-GB" sz="6400" b="0" dirty="0"/>
              <a:t>Internal Evaluation Committee conducts tender evaluations </a:t>
            </a:r>
          </a:p>
          <a:p>
            <a:pPr marL="533400" indent="-533400">
              <a:lnSpc>
                <a:spcPct val="90000"/>
              </a:lnSpc>
              <a:buNone/>
              <a:defRPr/>
            </a:pPr>
            <a:r>
              <a:rPr lang="en-GB" sz="6400" b="0" dirty="0"/>
              <a:t>(may invite experts from outside)</a:t>
            </a:r>
          </a:p>
          <a:p>
            <a:pPr marL="533400" indent="-533400">
              <a:lnSpc>
                <a:spcPct val="90000"/>
              </a:lnSpc>
              <a:buNone/>
              <a:defRPr/>
            </a:pPr>
            <a:r>
              <a:rPr lang="en-GB" sz="6400" b="0" dirty="0"/>
              <a:t>Adjudication:  </a:t>
            </a:r>
            <a:r>
              <a:rPr lang="en-GB" sz="6400" b="0" i="1" dirty="0"/>
              <a:t>based on financial delegations</a:t>
            </a:r>
          </a:p>
          <a:p>
            <a:pPr marL="533400" indent="-533400">
              <a:lnSpc>
                <a:spcPct val="90000"/>
              </a:lnSpc>
              <a:buNone/>
              <a:defRPr/>
            </a:pPr>
            <a:endParaRPr lang="en-GB" sz="6400" dirty="0">
              <a:effectLst>
                <a:outerShdw blurRad="38100" dist="38100" dir="2700000" algn="tl">
                  <a:srgbClr val="000000">
                    <a:alpha val="43137"/>
                  </a:srgbClr>
                </a:outerShdw>
              </a:effectLst>
            </a:endParaRPr>
          </a:p>
          <a:p>
            <a:pPr marL="533400" indent="-533400">
              <a:lnSpc>
                <a:spcPct val="90000"/>
              </a:lnSpc>
              <a:buNone/>
              <a:defRPr/>
            </a:pPr>
            <a:r>
              <a:rPr lang="en-GB" sz="6400" dirty="0"/>
              <a:t>Adjudicating Structures</a:t>
            </a:r>
          </a:p>
          <a:p>
            <a:pPr marL="533400" indent="-533400">
              <a:lnSpc>
                <a:spcPct val="90000"/>
              </a:lnSpc>
              <a:buNone/>
              <a:defRPr/>
            </a:pPr>
            <a:endParaRPr lang="en-GB" sz="6400" dirty="0"/>
          </a:p>
          <a:p>
            <a:pPr marL="533400" indent="-533400">
              <a:lnSpc>
                <a:spcPct val="90000"/>
              </a:lnSpc>
              <a:buNone/>
              <a:defRPr/>
            </a:pPr>
            <a:r>
              <a:rPr lang="en-GB" sz="6400" b="0" dirty="0"/>
              <a:t>Procurement Committee               </a:t>
            </a:r>
          </a:p>
          <a:p>
            <a:pPr marL="533400" indent="-533400">
              <a:lnSpc>
                <a:spcPct val="90000"/>
              </a:lnSpc>
              <a:buNone/>
              <a:defRPr/>
            </a:pPr>
            <a:r>
              <a:rPr lang="en-GB" sz="6400" b="0" dirty="0"/>
              <a:t>Finance &amp; Tender Committee of the Board</a:t>
            </a:r>
          </a:p>
          <a:p>
            <a:pPr marL="533400" indent="-533400">
              <a:lnSpc>
                <a:spcPct val="90000"/>
              </a:lnSpc>
              <a:buNone/>
              <a:defRPr/>
            </a:pPr>
            <a:r>
              <a:rPr lang="en-GB" sz="6400" b="0" dirty="0"/>
              <a:t>Board of Directors</a:t>
            </a:r>
          </a:p>
          <a:p>
            <a:pPr marL="533400" indent="-533400">
              <a:lnSpc>
                <a:spcPct val="90000"/>
              </a:lnSpc>
              <a:buNone/>
              <a:defRPr/>
            </a:pPr>
            <a:endParaRPr lang="en-GB" sz="6400" dirty="0"/>
          </a:p>
          <a:p>
            <a:pPr marL="0" indent="0">
              <a:lnSpc>
                <a:spcPct val="90000"/>
              </a:lnSpc>
              <a:buNone/>
              <a:defRPr/>
            </a:pPr>
            <a:r>
              <a:rPr lang="en-GB" sz="6400" dirty="0"/>
              <a:t>Award</a:t>
            </a:r>
          </a:p>
          <a:p>
            <a:pPr marL="0" indent="0">
              <a:lnSpc>
                <a:spcPct val="90000"/>
              </a:lnSpc>
              <a:buNone/>
              <a:defRPr/>
            </a:pPr>
            <a:endParaRPr lang="en-GB" sz="6400" dirty="0"/>
          </a:p>
          <a:p>
            <a:pPr marL="0" indent="0">
              <a:lnSpc>
                <a:spcPct val="90000"/>
              </a:lnSpc>
              <a:buNone/>
              <a:defRPr/>
            </a:pPr>
            <a:r>
              <a:rPr lang="en-GB" sz="6400" b="0" dirty="0"/>
              <a:t>Letter of Appointment   </a:t>
            </a:r>
          </a:p>
          <a:p>
            <a:pPr marL="0" indent="0">
              <a:lnSpc>
                <a:spcPct val="90000"/>
              </a:lnSpc>
              <a:buNone/>
              <a:defRPr/>
            </a:pPr>
            <a:r>
              <a:rPr lang="en-GB" sz="6400" b="0" dirty="0"/>
              <a:t>Signing of Service Level Agreement</a:t>
            </a:r>
          </a:p>
          <a:p>
            <a:pPr marL="0" indent="0">
              <a:lnSpc>
                <a:spcPct val="90000"/>
              </a:lnSpc>
              <a:buNone/>
              <a:defRPr/>
            </a:pPr>
            <a:endParaRPr lang="en-GB" sz="6400" b="0" dirty="0"/>
          </a:p>
          <a:p>
            <a:pPr marL="0" indent="0">
              <a:lnSpc>
                <a:spcPct val="90000"/>
              </a:lnSpc>
              <a:buNone/>
              <a:defRPr/>
            </a:pPr>
            <a:r>
              <a:rPr lang="en-GB" sz="6400" dirty="0"/>
              <a:t>Supplier Development</a:t>
            </a:r>
          </a:p>
          <a:p>
            <a:pPr marL="0" indent="0">
              <a:lnSpc>
                <a:spcPct val="90000"/>
              </a:lnSpc>
              <a:buNone/>
              <a:defRPr/>
            </a:pPr>
            <a:endParaRPr lang="en-GB" sz="6400" dirty="0"/>
          </a:p>
          <a:p>
            <a:pPr marL="533400" indent="-533400">
              <a:lnSpc>
                <a:spcPct val="90000"/>
              </a:lnSpc>
              <a:buNone/>
              <a:defRPr/>
            </a:pPr>
            <a:r>
              <a:rPr lang="en-US" sz="6400" b="0" dirty="0"/>
              <a:t>In the event that the successful Bidder has been awarded the contract with value above </a:t>
            </a:r>
          </a:p>
          <a:p>
            <a:pPr marL="533400" indent="-533400">
              <a:lnSpc>
                <a:spcPct val="90000"/>
              </a:lnSpc>
              <a:buNone/>
              <a:defRPr/>
            </a:pPr>
            <a:r>
              <a:rPr lang="en-US" sz="6400" b="0" dirty="0"/>
              <a:t>R 5 000 000.00 for the same goods/services on a consecutive basis, the successful Bidder will be required to submit a Supplier development plan for SMMEs to be agreed with the ELIDZ</a:t>
            </a:r>
            <a:endParaRPr lang="en-ZA" sz="6400" b="0"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39</a:t>
            </a:fld>
            <a:endParaRPr lang="en-ZA" dirty="0"/>
          </a:p>
        </p:txBody>
      </p:sp>
    </p:spTree>
    <p:extLst>
      <p:ext uri="{BB962C8B-B14F-4D97-AF65-F5344CB8AC3E}">
        <p14:creationId xmlns:p14="http://schemas.microsoft.com/office/powerpoint/2010/main" val="3141862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645024"/>
            <a:ext cx="7990656" cy="936104"/>
          </a:xfrm>
        </p:spPr>
        <p:txBody>
          <a:bodyPr>
            <a:normAutofit fontScale="90000"/>
          </a:bodyPr>
          <a:lstStyle/>
          <a:p>
            <a:r>
              <a:rPr lang="en-US" spc="-150" dirty="0">
                <a:solidFill>
                  <a:schemeClr val="tx1">
                    <a:lumMod val="65000"/>
                    <a:lumOff val="35000"/>
                  </a:schemeClr>
                </a:solidFill>
              </a:rPr>
              <a:t>East London IDZ</a:t>
            </a:r>
            <a:br>
              <a:rPr lang="en-US" spc="-150" dirty="0">
                <a:solidFill>
                  <a:schemeClr val="tx1">
                    <a:lumMod val="65000"/>
                    <a:lumOff val="35000"/>
                  </a:schemeClr>
                </a:solidFill>
              </a:rPr>
            </a:br>
            <a:endParaRPr lang="en-ZA" dirty="0"/>
          </a:p>
        </p:txBody>
      </p:sp>
      <p:sp>
        <p:nvSpPr>
          <p:cNvPr id="4" name="Subtitle 2">
            <a:extLst>
              <a:ext uri="{FF2B5EF4-FFF2-40B4-BE49-F238E27FC236}">
                <a16:creationId xmlns:a16="http://schemas.microsoft.com/office/drawing/2014/main" id="{68731454-243F-4DB9-9994-E9F862E77CBF}"/>
              </a:ext>
            </a:extLst>
          </p:cNvPr>
          <p:cNvSpPr>
            <a:spLocks noGrp="1"/>
          </p:cNvSpPr>
          <p:nvPr>
            <p:ph type="subTitle" idx="1"/>
          </p:nvPr>
        </p:nvSpPr>
        <p:spPr>
          <a:xfrm>
            <a:off x="323528" y="4113076"/>
            <a:ext cx="7304087" cy="1728192"/>
          </a:xfrm>
        </p:spPr>
        <p:txBody>
          <a:bodyPr>
            <a:noAutofit/>
          </a:bodyPr>
          <a:lstStyle/>
          <a:p>
            <a:pPr>
              <a:defRPr/>
            </a:pPr>
            <a:endParaRPr lang="en-ZA" sz="1600" b="1" dirty="0">
              <a:solidFill>
                <a:schemeClr val="accent6"/>
              </a:solidFill>
            </a:endParaRPr>
          </a:p>
          <a:p>
            <a:pPr>
              <a:defRPr/>
            </a:pPr>
            <a:r>
              <a:rPr lang="en-ZA" sz="1600" b="1" dirty="0">
                <a:solidFill>
                  <a:schemeClr val="accent6"/>
                </a:solidFill>
              </a:rPr>
              <a:t>ELIDZ Overview</a:t>
            </a:r>
          </a:p>
          <a:p>
            <a:pPr>
              <a:defRPr/>
            </a:pPr>
            <a:br>
              <a:rPr lang="en-ZA" sz="1600" b="1" dirty="0">
                <a:solidFill>
                  <a:schemeClr val="accent6"/>
                </a:solidFill>
              </a:rPr>
            </a:br>
            <a:r>
              <a:rPr lang="en-ZA" sz="1600" b="1" dirty="0">
                <a:solidFill>
                  <a:schemeClr val="tx1">
                    <a:lumMod val="50000"/>
                    <a:lumOff val="50000"/>
                  </a:schemeClr>
                </a:solidFill>
                <a:cs typeface="Times New Roman" pitchFamily="18" charset="0"/>
              </a:rPr>
              <a:t>Reference No: </a:t>
            </a:r>
            <a:r>
              <a:rPr lang="en-US" sz="1600" b="1" dirty="0">
                <a:solidFill>
                  <a:schemeClr val="tx1">
                    <a:lumMod val="50000"/>
                    <a:lumOff val="50000"/>
                  </a:schemeClr>
                </a:solidFill>
                <a:cs typeface="Times New Roman" pitchFamily="18" charset="0"/>
              </a:rPr>
              <a:t>RFP-ICT-085</a:t>
            </a:r>
          </a:p>
          <a:p>
            <a:pPr>
              <a:defRPr/>
            </a:pPr>
            <a:r>
              <a:rPr lang="en-US" sz="1600" dirty="0">
                <a:solidFill>
                  <a:schemeClr val="tx1">
                    <a:lumMod val="50000"/>
                    <a:lumOff val="50000"/>
                  </a:schemeClr>
                </a:solidFill>
                <a:cs typeface="Times New Roman" pitchFamily="18" charset="0"/>
              </a:rPr>
              <a:t>06 December 2023</a:t>
            </a:r>
          </a:p>
        </p:txBody>
      </p:sp>
    </p:spTree>
    <p:extLst>
      <p:ext uri="{BB962C8B-B14F-4D97-AF65-F5344CB8AC3E}">
        <p14:creationId xmlns:p14="http://schemas.microsoft.com/office/powerpoint/2010/main" val="1472373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pc="-150" dirty="0">
                <a:solidFill>
                  <a:schemeClr val="tx1">
                    <a:lumMod val="65000"/>
                    <a:lumOff val="35000"/>
                  </a:schemeClr>
                </a:solidFill>
              </a:rPr>
              <a:t>East London IDZ</a:t>
            </a:r>
            <a:br>
              <a:rPr lang="en-US" spc="-150" dirty="0">
                <a:solidFill>
                  <a:schemeClr val="tx1">
                    <a:lumMod val="65000"/>
                    <a:lumOff val="35000"/>
                  </a:schemeClr>
                </a:solidFill>
              </a:rPr>
            </a:br>
            <a:endParaRPr lang="en-ZA" dirty="0"/>
          </a:p>
        </p:txBody>
      </p:sp>
      <p:sp>
        <p:nvSpPr>
          <p:cNvPr id="3" name="Subtitle 2"/>
          <p:cNvSpPr>
            <a:spLocks noGrp="1"/>
          </p:cNvSpPr>
          <p:nvPr>
            <p:ph type="subTitle" idx="1"/>
          </p:nvPr>
        </p:nvSpPr>
        <p:spPr>
          <a:xfrm>
            <a:off x="467544" y="4581128"/>
            <a:ext cx="7304856" cy="1368152"/>
          </a:xfrm>
        </p:spPr>
        <p:txBody>
          <a:bodyPr>
            <a:normAutofit/>
          </a:bodyPr>
          <a:lstStyle/>
          <a:p>
            <a:pPr>
              <a:defRPr/>
            </a:pPr>
            <a:r>
              <a:rPr lang="en-US" sz="1600" b="1" dirty="0">
                <a:solidFill>
                  <a:srgbClr val="F5770F"/>
                </a:solidFill>
                <a:cs typeface="Times New Roman" pitchFamily="18" charset="0"/>
              </a:rPr>
              <a:t>Question and Answer Session</a:t>
            </a:r>
          </a:p>
          <a:p>
            <a:pPr>
              <a:defRPr/>
            </a:pPr>
            <a:br>
              <a:rPr lang="en-ZA" sz="1600" b="1" dirty="0">
                <a:solidFill>
                  <a:schemeClr val="accent6"/>
                </a:solidFill>
              </a:rPr>
            </a:br>
            <a:r>
              <a:rPr lang="en-ZA" sz="1600" b="1" dirty="0">
                <a:solidFill>
                  <a:schemeClr val="tx1">
                    <a:lumMod val="50000"/>
                    <a:lumOff val="50000"/>
                  </a:schemeClr>
                </a:solidFill>
                <a:cs typeface="Times New Roman" pitchFamily="18" charset="0"/>
              </a:rPr>
              <a:t>Reference No: </a:t>
            </a:r>
            <a:r>
              <a:rPr lang="en-US" sz="1600" b="1" dirty="0">
                <a:solidFill>
                  <a:schemeClr val="tx1">
                    <a:lumMod val="50000"/>
                    <a:lumOff val="50000"/>
                  </a:schemeClr>
                </a:solidFill>
                <a:cs typeface="Times New Roman" pitchFamily="18" charset="0"/>
              </a:rPr>
              <a:t>RFP-ICT-085</a:t>
            </a:r>
          </a:p>
          <a:p>
            <a:pPr>
              <a:defRPr/>
            </a:pPr>
            <a:r>
              <a:rPr lang="en-US" sz="1600" dirty="0">
                <a:solidFill>
                  <a:schemeClr val="tx1">
                    <a:lumMod val="50000"/>
                    <a:lumOff val="50000"/>
                  </a:schemeClr>
                </a:solidFill>
                <a:cs typeface="Times New Roman" pitchFamily="18" charset="0"/>
              </a:rPr>
              <a:t>06 December 2023</a:t>
            </a:r>
          </a:p>
          <a:p>
            <a:pPr>
              <a:defRPr/>
            </a:pPr>
            <a:endParaRPr lang="en-GB" sz="1500" dirty="0">
              <a:solidFill>
                <a:schemeClr val="tx1"/>
              </a:solidFill>
              <a:cs typeface="Times New Roman" pitchFamily="18" charset="0"/>
            </a:endParaRPr>
          </a:p>
          <a:p>
            <a:endParaRPr lang="en-ZA" dirty="0"/>
          </a:p>
        </p:txBody>
      </p:sp>
    </p:spTree>
    <p:extLst>
      <p:ext uri="{BB962C8B-B14F-4D97-AF65-F5344CB8AC3E}">
        <p14:creationId xmlns:p14="http://schemas.microsoft.com/office/powerpoint/2010/main" val="2132832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East London IDZ?</a:t>
            </a:r>
            <a:endParaRPr lang="en-ZA" dirty="0"/>
          </a:p>
        </p:txBody>
      </p:sp>
      <p:sp>
        <p:nvSpPr>
          <p:cNvPr id="3" name="Content Placeholder 2"/>
          <p:cNvSpPr>
            <a:spLocks noGrp="1"/>
          </p:cNvSpPr>
          <p:nvPr>
            <p:ph idx="1"/>
          </p:nvPr>
        </p:nvSpPr>
        <p:spPr/>
        <p:txBody>
          <a:bodyPr>
            <a:normAutofit/>
          </a:bodyPr>
          <a:lstStyle/>
          <a:p>
            <a:pPr>
              <a:defRPr/>
            </a:pPr>
            <a:r>
              <a:rPr lang="en-US" sz="1600" b="0" dirty="0"/>
              <a:t>State-owned company funded by  the </a:t>
            </a:r>
            <a:r>
              <a:rPr lang="en-US" sz="1600" dirty="0"/>
              <a:t>provincial </a:t>
            </a:r>
            <a:r>
              <a:rPr lang="en-US" sz="1600" b="0" dirty="0"/>
              <a:t>Department of Economic Development and Environment Affairs and the </a:t>
            </a:r>
            <a:r>
              <a:rPr lang="en-US" sz="1600" dirty="0"/>
              <a:t>national </a:t>
            </a:r>
            <a:r>
              <a:rPr lang="en-US" sz="1600" b="0" dirty="0"/>
              <a:t>Department of Trade and Industry ( DTI).</a:t>
            </a:r>
          </a:p>
          <a:p>
            <a:pPr>
              <a:defRPr/>
            </a:pPr>
            <a:endParaRPr lang="en-US" sz="1600" dirty="0"/>
          </a:p>
          <a:p>
            <a:pPr>
              <a:defRPr/>
            </a:pPr>
            <a:r>
              <a:rPr lang="en-US" sz="1600" b="0" dirty="0"/>
              <a:t>The East London IDZ is governed by a </a:t>
            </a:r>
            <a:r>
              <a:rPr lang="en-US" sz="1600" dirty="0"/>
              <a:t>board of directors representative of key stakeholders </a:t>
            </a:r>
            <a:r>
              <a:rPr lang="en-US" sz="1600" b="0" dirty="0"/>
              <a:t>that are integral to the successful functioning of the organization.</a:t>
            </a:r>
          </a:p>
          <a:p>
            <a:pPr>
              <a:defRPr/>
            </a:pPr>
            <a:endParaRPr lang="en-US" sz="1600" dirty="0"/>
          </a:p>
          <a:p>
            <a:pPr>
              <a:defRPr/>
            </a:pPr>
            <a:r>
              <a:rPr lang="en-US" sz="1600" b="0" dirty="0"/>
              <a:t>The East London IDZ was designated in September 2002 and began its infrastructure development in 2003. </a:t>
            </a:r>
          </a:p>
          <a:p>
            <a:pPr marL="0" indent="0">
              <a:buNone/>
              <a:defRPr/>
            </a:pPr>
            <a:endParaRPr lang="en-US" sz="1600" b="0" dirty="0"/>
          </a:p>
          <a:p>
            <a:pPr>
              <a:defRPr/>
            </a:pPr>
            <a:r>
              <a:rPr lang="en-GB" sz="1600" b="0" dirty="0"/>
              <a:t>The first to receive an operator’s permit from the DTI.</a:t>
            </a:r>
          </a:p>
          <a:p>
            <a:pPr marL="0" indent="0">
              <a:buNone/>
              <a:defRPr/>
            </a:pPr>
            <a:endParaRPr lang="en-US" sz="1600" b="0" dirty="0"/>
          </a:p>
          <a:p>
            <a:pPr>
              <a:defRPr/>
            </a:pPr>
            <a:r>
              <a:rPr lang="en-US" sz="1600" b="0" dirty="0"/>
              <a:t>The company is now in full operations.</a:t>
            </a:r>
          </a:p>
          <a:p>
            <a:endParaRPr lang="en-ZA" dirty="0"/>
          </a:p>
        </p:txBody>
      </p:sp>
      <p:sp>
        <p:nvSpPr>
          <p:cNvPr id="4" name="Slide Number Placeholder 3"/>
          <p:cNvSpPr>
            <a:spLocks noGrp="1"/>
          </p:cNvSpPr>
          <p:nvPr>
            <p:ph type="sldNum" sz="quarter" idx="4"/>
          </p:nvPr>
        </p:nvSpPr>
        <p:spPr/>
        <p:txBody>
          <a:bodyPr/>
          <a:lstStyle/>
          <a:p>
            <a:fld id="{50FE47E1-3C40-46FE-8141-B69C7A9C857D}" type="slidenum">
              <a:rPr lang="en-ZA" smtClean="0"/>
              <a:pPr/>
              <a:t>5</a:t>
            </a:fld>
            <a:endParaRPr lang="en-ZA" dirty="0"/>
          </a:p>
        </p:txBody>
      </p:sp>
    </p:spTree>
    <p:extLst>
      <p:ext uri="{BB962C8B-B14F-4D97-AF65-F5344CB8AC3E}">
        <p14:creationId xmlns:p14="http://schemas.microsoft.com/office/powerpoint/2010/main" val="14569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1616" y="3645024"/>
            <a:ext cx="7990656" cy="936104"/>
          </a:xfrm>
        </p:spPr>
        <p:txBody>
          <a:bodyPr>
            <a:normAutofit fontScale="90000"/>
          </a:bodyPr>
          <a:lstStyle/>
          <a:p>
            <a:r>
              <a:rPr lang="en-US" spc="-150" dirty="0">
                <a:solidFill>
                  <a:schemeClr val="tx1">
                    <a:lumMod val="65000"/>
                    <a:lumOff val="35000"/>
                  </a:schemeClr>
                </a:solidFill>
              </a:rPr>
              <a:t>East London IDZ</a:t>
            </a:r>
            <a:br>
              <a:rPr lang="en-US" spc="-150" dirty="0">
                <a:solidFill>
                  <a:schemeClr val="tx1">
                    <a:lumMod val="65000"/>
                    <a:lumOff val="35000"/>
                  </a:schemeClr>
                </a:solidFill>
              </a:rPr>
            </a:br>
            <a:endParaRPr lang="en-ZA" dirty="0"/>
          </a:p>
        </p:txBody>
      </p:sp>
      <p:sp>
        <p:nvSpPr>
          <p:cNvPr id="3" name="Subtitle 2"/>
          <p:cNvSpPr>
            <a:spLocks noGrp="1"/>
          </p:cNvSpPr>
          <p:nvPr>
            <p:ph type="subTitle" idx="1"/>
          </p:nvPr>
        </p:nvSpPr>
        <p:spPr>
          <a:xfrm>
            <a:off x="467544" y="4293096"/>
            <a:ext cx="7560840" cy="1080120"/>
          </a:xfrm>
        </p:spPr>
        <p:txBody>
          <a:bodyPr>
            <a:normAutofit fontScale="40000" lnSpcReduction="20000"/>
          </a:bodyPr>
          <a:lstStyle/>
          <a:p>
            <a:pPr>
              <a:defRPr/>
            </a:pPr>
            <a:r>
              <a:rPr lang="en-ZA" sz="4000" b="1" dirty="0">
                <a:solidFill>
                  <a:schemeClr val="accent6"/>
                </a:solidFill>
              </a:rPr>
              <a:t>Project Scope </a:t>
            </a:r>
          </a:p>
          <a:p>
            <a:pPr>
              <a:defRPr/>
            </a:pPr>
            <a:br>
              <a:rPr lang="en-ZA" sz="4000" b="1" dirty="0">
                <a:solidFill>
                  <a:schemeClr val="accent6"/>
                </a:solidFill>
              </a:rPr>
            </a:br>
            <a:r>
              <a:rPr lang="en-ZA" sz="4000" b="1" dirty="0">
                <a:solidFill>
                  <a:schemeClr val="tx1">
                    <a:lumMod val="50000"/>
                    <a:lumOff val="50000"/>
                  </a:schemeClr>
                </a:solidFill>
                <a:cs typeface="Times New Roman" pitchFamily="18" charset="0"/>
              </a:rPr>
              <a:t>Reference No: </a:t>
            </a:r>
            <a:r>
              <a:rPr lang="en-US" sz="4000" b="1" dirty="0">
                <a:solidFill>
                  <a:schemeClr val="tx1">
                    <a:lumMod val="50000"/>
                    <a:lumOff val="50000"/>
                  </a:schemeClr>
                </a:solidFill>
                <a:cs typeface="Times New Roman" pitchFamily="18" charset="0"/>
              </a:rPr>
              <a:t>RFP-ICT-085</a:t>
            </a:r>
          </a:p>
          <a:p>
            <a:pPr>
              <a:defRPr/>
            </a:pPr>
            <a:r>
              <a:rPr lang="en-US" sz="4000" dirty="0">
                <a:solidFill>
                  <a:schemeClr val="tx1">
                    <a:lumMod val="50000"/>
                    <a:lumOff val="50000"/>
                  </a:schemeClr>
                </a:solidFill>
                <a:cs typeface="Times New Roman" pitchFamily="18" charset="0"/>
              </a:rPr>
              <a:t>06 December 2023</a:t>
            </a:r>
          </a:p>
          <a:p>
            <a:pPr>
              <a:defRPr/>
            </a:pPr>
            <a:endParaRPr lang="en-US" dirty="0">
              <a:solidFill>
                <a:schemeClr val="tx1">
                  <a:lumMod val="50000"/>
                  <a:lumOff val="50000"/>
                </a:schemeClr>
              </a:solidFill>
              <a:cs typeface="Times New Roman" pitchFamily="18" charset="0"/>
            </a:endParaRPr>
          </a:p>
          <a:p>
            <a:endParaRPr lang="en-ZA" dirty="0"/>
          </a:p>
        </p:txBody>
      </p:sp>
    </p:spTree>
    <p:extLst>
      <p:ext uri="{BB962C8B-B14F-4D97-AF65-F5344CB8AC3E}">
        <p14:creationId xmlns:p14="http://schemas.microsoft.com/office/powerpoint/2010/main" val="391293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lstStyle/>
          <a:p>
            <a:r>
              <a:rPr lang="en-ZA" dirty="0"/>
              <a:t>Scope of Work</a:t>
            </a:r>
          </a:p>
        </p:txBody>
      </p:sp>
      <p:sp>
        <p:nvSpPr>
          <p:cNvPr id="3" name="Content Placeholder 2"/>
          <p:cNvSpPr>
            <a:spLocks noGrp="1"/>
          </p:cNvSpPr>
          <p:nvPr>
            <p:ph idx="1"/>
          </p:nvPr>
        </p:nvSpPr>
        <p:spPr>
          <a:xfrm>
            <a:off x="457200" y="1268760"/>
            <a:ext cx="8229600" cy="4824536"/>
          </a:xfrm>
        </p:spPr>
        <p:txBody>
          <a:bodyPr>
            <a:normAutofit/>
          </a:bodyPr>
          <a:lstStyle/>
          <a:p>
            <a:pPr marL="0" indent="0">
              <a:buNone/>
            </a:pPr>
            <a:endParaRPr lang="en-US" sz="1600" b="0" dirty="0"/>
          </a:p>
          <a:p>
            <a:pPr marL="0" indent="0">
              <a:buNone/>
            </a:pPr>
            <a:endParaRPr lang="en-ZA" sz="1600" b="0" dirty="0"/>
          </a:p>
          <a:p>
            <a:pPr marL="457200" lvl="1" indent="0">
              <a:buNone/>
              <a:defRPr/>
            </a:pPr>
            <a:endParaRPr lang="en-US" dirty="0"/>
          </a:p>
          <a:p>
            <a:pPr marL="457200" lvl="1" indent="0">
              <a:buNone/>
              <a:defRPr/>
            </a:pPr>
            <a:endParaRPr lang="en-US" dirty="0">
              <a:latin typeface="Calibri" panose="020F0502020204030204" pitchFamily="34" charset="0"/>
            </a:endParaRPr>
          </a:p>
        </p:txBody>
      </p:sp>
      <p:sp>
        <p:nvSpPr>
          <p:cNvPr id="4" name="Slide Number Placeholder 3"/>
          <p:cNvSpPr>
            <a:spLocks noGrp="1"/>
          </p:cNvSpPr>
          <p:nvPr>
            <p:ph type="sldNum" sz="quarter" idx="4"/>
          </p:nvPr>
        </p:nvSpPr>
        <p:spPr/>
        <p:txBody>
          <a:bodyPr/>
          <a:lstStyle/>
          <a:p>
            <a:fld id="{50FE47E1-3C40-46FE-8141-B69C7A9C857D}" type="slidenum">
              <a:rPr lang="en-ZA" smtClean="0"/>
              <a:pPr/>
              <a:t>7</a:t>
            </a:fld>
            <a:endParaRPr lang="en-ZA" dirty="0"/>
          </a:p>
        </p:txBody>
      </p:sp>
      <p:sp>
        <p:nvSpPr>
          <p:cNvPr id="5" name="Content Placeholder 2">
            <a:extLst>
              <a:ext uri="{FF2B5EF4-FFF2-40B4-BE49-F238E27FC236}">
                <a16:creationId xmlns:a16="http://schemas.microsoft.com/office/drawing/2014/main" id="{3470F62B-4BF2-436F-BE9C-C4D7F45022A5}"/>
              </a:ext>
            </a:extLst>
          </p:cNvPr>
          <p:cNvSpPr txBox="1">
            <a:spLocks/>
          </p:cNvSpPr>
          <p:nvPr/>
        </p:nvSpPr>
        <p:spPr>
          <a:xfrm>
            <a:off x="457200" y="1052736"/>
            <a:ext cx="822960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600" dirty="0"/>
              <a:t>The Scope Of This RFP Includes The Following:</a:t>
            </a:r>
          </a:p>
          <a:p>
            <a:pPr marL="0" indent="0">
              <a:buFont typeface="Arial" pitchFamily="34" charset="0"/>
              <a:buNone/>
              <a:defRPr/>
            </a:pPr>
            <a:endParaRPr lang="en-US" sz="1400" dirty="0">
              <a:solidFill>
                <a:schemeClr val="accent1">
                  <a:lumMod val="50000"/>
                </a:schemeClr>
              </a:solidFill>
            </a:endParaRPr>
          </a:p>
          <a:p>
            <a:pPr marL="22860" indent="0" algn="just">
              <a:lnSpc>
                <a:spcPct val="150000"/>
              </a:lnSpc>
              <a:buNone/>
            </a:pPr>
            <a:r>
              <a:rPr lang="en-US" sz="1600" b="0" dirty="0">
                <a:effectLst/>
                <a:latin typeface="Calibri" panose="020F0502020204030204" pitchFamily="34" charset="0"/>
                <a:ea typeface="Times New Roman" panose="02020603050405020304" pitchFamily="18" charset="0"/>
              </a:rPr>
              <a:t>The East London IDZ would like to appoint a service provider for the supply, installation and configuration of Schneider Electric data </a:t>
            </a:r>
            <a:r>
              <a:rPr lang="en-US" sz="1600" b="0" dirty="0" err="1">
                <a:effectLst/>
                <a:latin typeface="Calibri" panose="020F0502020204030204" pitchFamily="34" charset="0"/>
                <a:ea typeface="Times New Roman" panose="02020603050405020304" pitchFamily="18" charset="0"/>
              </a:rPr>
              <a:t>centre</a:t>
            </a:r>
            <a:r>
              <a:rPr lang="en-US" sz="1600" b="0" dirty="0">
                <a:effectLst/>
                <a:latin typeface="Calibri" panose="020F0502020204030204" pitchFamily="34" charset="0"/>
                <a:ea typeface="Times New Roman" panose="02020603050405020304" pitchFamily="18" charset="0"/>
              </a:rPr>
              <a:t> and supporting infrastructure with maintenance for a one-year period, unless otherwise specified. </a:t>
            </a:r>
          </a:p>
          <a:p>
            <a:pPr marL="22860" indent="0" algn="just">
              <a:lnSpc>
                <a:spcPct val="150000"/>
              </a:lnSpc>
              <a:buNone/>
            </a:pPr>
            <a:endParaRPr lang="en-US" sz="1600" b="0" dirty="0">
              <a:effectLst/>
              <a:latin typeface="Calibri" panose="020F0502020204030204" pitchFamily="34" charset="0"/>
              <a:ea typeface="Times New Roman" panose="02020603050405020304" pitchFamily="18" charset="0"/>
            </a:endParaRPr>
          </a:p>
          <a:p>
            <a:pPr marL="22860" indent="0" algn="just">
              <a:lnSpc>
                <a:spcPct val="150000"/>
              </a:lnSpc>
              <a:buNone/>
            </a:pPr>
            <a:r>
              <a:rPr lang="en-US" sz="1600" b="0" dirty="0">
                <a:latin typeface="Calibri" panose="020F0502020204030204" pitchFamily="34" charset="0"/>
              </a:rPr>
              <a:t>The following areas are covered with a detailed </a:t>
            </a:r>
            <a:r>
              <a:rPr lang="en-US" sz="1600" b="0" dirty="0">
                <a:effectLst/>
                <a:latin typeface="Calibri" panose="020F0502020204030204" pitchFamily="34" charset="0"/>
                <a:ea typeface="Times New Roman" panose="02020603050405020304" pitchFamily="18" charset="0"/>
              </a:rPr>
              <a:t>scope and requirements in Section B, point 4.</a:t>
            </a:r>
            <a:endParaRPr lang="en-ZA" sz="1600" b="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US" sz="1600" b="0" dirty="0">
                <a:effectLst/>
                <a:latin typeface="Calibri" panose="020F0502020204030204" pitchFamily="34" charset="0"/>
                <a:ea typeface="Times New Roman" panose="02020603050405020304" pitchFamily="18" charset="0"/>
              </a:rPr>
              <a:t>General</a:t>
            </a:r>
            <a:endParaRPr lang="en-ZA" sz="1600" b="0" dirty="0">
              <a:effectLst/>
              <a:latin typeface="Times New Roman" panose="02020603050405020304" pitchFamily="18" charset="0"/>
              <a:ea typeface="Times New Roman" panose="02020603050405020304" pitchFamily="18" charset="0"/>
            </a:endParaRPr>
          </a:p>
          <a:p>
            <a:pPr marL="742950" lvl="1" indent="-285750" algn="just">
              <a:lnSpc>
                <a:spcPct val="150000"/>
              </a:lnSpc>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Basic Device Configurations</a:t>
            </a:r>
            <a:endParaRPr lang="en-ZA" dirty="0">
              <a:effectLst/>
              <a:latin typeface="Times New Roman" panose="02020603050405020304" pitchFamily="18" charset="0"/>
              <a:ea typeface="Times New Roman" panose="02020603050405020304" pitchFamily="18" charset="0"/>
            </a:endParaRPr>
          </a:p>
          <a:p>
            <a:pPr marL="742950" lvl="1" indent="-285750" algn="just">
              <a:lnSpc>
                <a:spcPct val="150000"/>
              </a:lnSpc>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Labelling and Asset Tagging</a:t>
            </a:r>
            <a:endParaRPr lang="en-ZA" dirty="0">
              <a:effectLst/>
              <a:latin typeface="Times New Roman" panose="02020603050405020304" pitchFamily="18" charset="0"/>
              <a:ea typeface="Times New Roman" panose="02020603050405020304" pitchFamily="18" charset="0"/>
            </a:endParaRPr>
          </a:p>
          <a:p>
            <a:pPr marL="742950" lvl="1" indent="-285750" algn="just">
              <a:lnSpc>
                <a:spcPct val="150000"/>
              </a:lnSpc>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Uptime Tier III Audits &amp; Commissioning</a:t>
            </a:r>
            <a:endParaRPr lang="en-ZA" dirty="0">
              <a:effectLst/>
              <a:latin typeface="Times New Roman" panose="02020603050405020304" pitchFamily="18" charset="0"/>
              <a:ea typeface="Times New Roman" panose="02020603050405020304" pitchFamily="18" charset="0"/>
            </a:endParaRPr>
          </a:p>
          <a:p>
            <a:pPr marL="742950" lvl="1" indent="-285750" algn="just">
              <a:lnSpc>
                <a:spcPct val="150000"/>
              </a:lnSpc>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Packaging and Waste Disposal</a:t>
            </a:r>
            <a:endParaRPr lang="en-ZA" dirty="0">
              <a:effectLst/>
              <a:latin typeface="Times New Roman" panose="02020603050405020304" pitchFamily="18" charset="0"/>
              <a:ea typeface="Times New Roman" panose="02020603050405020304" pitchFamily="18" charset="0"/>
            </a:endParaRPr>
          </a:p>
          <a:p>
            <a:pPr marL="365760" algn="just">
              <a:lnSpc>
                <a:spcPct val="150000"/>
              </a:lnSpc>
            </a:pPr>
            <a:endParaRPr lang="en-ZA" sz="1800" dirty="0">
              <a:effectLst/>
              <a:latin typeface="Times New Roman" panose="02020603050405020304" pitchFamily="18" charset="0"/>
              <a:ea typeface="Times New Roman" panose="02020603050405020304" pitchFamily="18" charset="0"/>
            </a:endParaRPr>
          </a:p>
          <a:p>
            <a:pPr marL="0" indent="0">
              <a:buNone/>
            </a:pPr>
            <a:endParaRPr lang="en-GB" sz="1400" b="0" dirty="0"/>
          </a:p>
          <a:p>
            <a:endParaRPr lang="en-GB" sz="1400" b="0" dirty="0"/>
          </a:p>
          <a:p>
            <a:endParaRPr lang="en-GB" sz="1400" b="0" dirty="0"/>
          </a:p>
          <a:p>
            <a:pPr marL="0" indent="0">
              <a:buFont typeface="Arial" pitchFamily="34" charset="0"/>
              <a:buNone/>
            </a:pPr>
            <a:endParaRPr lang="en-ZA" sz="1400" b="0" dirty="0">
              <a:solidFill>
                <a:srgbClr val="FF0000"/>
              </a:solidFill>
            </a:endParaRPr>
          </a:p>
          <a:p>
            <a:pPr marL="0" indent="0">
              <a:buNone/>
            </a:pPr>
            <a:endParaRPr lang="en-ZA" sz="1400" b="0" dirty="0">
              <a:solidFill>
                <a:srgbClr val="FF0000"/>
              </a:solidFill>
            </a:endParaRPr>
          </a:p>
          <a:p>
            <a:pPr lvl="1"/>
            <a:endParaRPr lang="en-US" sz="1400" dirty="0">
              <a:solidFill>
                <a:schemeClr val="accent1">
                  <a:lumMod val="50000"/>
                </a:schemeClr>
              </a:solidFill>
            </a:endParaRPr>
          </a:p>
          <a:p>
            <a:pPr lvl="1"/>
            <a:endParaRPr lang="en-ZA" sz="1400" dirty="0">
              <a:solidFill>
                <a:schemeClr val="tx2">
                  <a:lumMod val="75000"/>
                </a:schemeClr>
              </a:solidFill>
            </a:endParaRPr>
          </a:p>
          <a:p>
            <a:pPr marL="400050" lvl="1" indent="0">
              <a:buFont typeface="Arial" pitchFamily="34" charset="0"/>
              <a:buNone/>
              <a:defRPr/>
            </a:pPr>
            <a:endParaRPr lang="en-ZA" sz="1400" dirty="0"/>
          </a:p>
        </p:txBody>
      </p:sp>
    </p:spTree>
    <p:extLst>
      <p:ext uri="{BB962C8B-B14F-4D97-AF65-F5344CB8AC3E}">
        <p14:creationId xmlns:p14="http://schemas.microsoft.com/office/powerpoint/2010/main" val="2714691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lstStyle/>
          <a:p>
            <a:r>
              <a:rPr lang="en-ZA" dirty="0"/>
              <a:t>Scope of Work</a:t>
            </a:r>
          </a:p>
        </p:txBody>
      </p:sp>
      <p:sp>
        <p:nvSpPr>
          <p:cNvPr id="3" name="Content Placeholder 2"/>
          <p:cNvSpPr>
            <a:spLocks noGrp="1"/>
          </p:cNvSpPr>
          <p:nvPr>
            <p:ph idx="1"/>
          </p:nvPr>
        </p:nvSpPr>
        <p:spPr>
          <a:xfrm>
            <a:off x="457200" y="1268760"/>
            <a:ext cx="8229600" cy="4824536"/>
          </a:xfrm>
        </p:spPr>
        <p:txBody>
          <a:bodyPr>
            <a:normAutofit/>
          </a:bodyPr>
          <a:lstStyle/>
          <a:p>
            <a:pPr marL="0" indent="0">
              <a:buNone/>
            </a:pPr>
            <a:endParaRPr lang="en-US" sz="1600" b="0" dirty="0"/>
          </a:p>
          <a:p>
            <a:pPr marL="0" indent="0">
              <a:buNone/>
            </a:pPr>
            <a:endParaRPr lang="en-ZA" sz="1600" b="0" dirty="0"/>
          </a:p>
          <a:p>
            <a:pPr marL="457200" lvl="1" indent="0">
              <a:buNone/>
              <a:defRPr/>
            </a:pPr>
            <a:endParaRPr lang="en-US" dirty="0"/>
          </a:p>
          <a:p>
            <a:pPr marL="457200" lvl="1" indent="0">
              <a:buNone/>
              <a:defRPr/>
            </a:pPr>
            <a:endParaRPr lang="en-US" dirty="0">
              <a:latin typeface="Calibri" panose="020F0502020204030204" pitchFamily="34" charset="0"/>
            </a:endParaRPr>
          </a:p>
        </p:txBody>
      </p:sp>
      <p:sp>
        <p:nvSpPr>
          <p:cNvPr id="4" name="Slide Number Placeholder 3"/>
          <p:cNvSpPr>
            <a:spLocks noGrp="1"/>
          </p:cNvSpPr>
          <p:nvPr>
            <p:ph type="sldNum" sz="quarter" idx="4"/>
          </p:nvPr>
        </p:nvSpPr>
        <p:spPr/>
        <p:txBody>
          <a:bodyPr/>
          <a:lstStyle/>
          <a:p>
            <a:fld id="{50FE47E1-3C40-46FE-8141-B69C7A9C857D}" type="slidenum">
              <a:rPr lang="en-ZA" smtClean="0"/>
              <a:pPr/>
              <a:t>8</a:t>
            </a:fld>
            <a:endParaRPr lang="en-ZA" dirty="0"/>
          </a:p>
        </p:txBody>
      </p:sp>
      <p:sp>
        <p:nvSpPr>
          <p:cNvPr id="5" name="Content Placeholder 2">
            <a:extLst>
              <a:ext uri="{FF2B5EF4-FFF2-40B4-BE49-F238E27FC236}">
                <a16:creationId xmlns:a16="http://schemas.microsoft.com/office/drawing/2014/main" id="{3470F62B-4BF2-436F-BE9C-C4D7F45022A5}"/>
              </a:ext>
            </a:extLst>
          </p:cNvPr>
          <p:cNvSpPr txBox="1">
            <a:spLocks/>
          </p:cNvSpPr>
          <p:nvPr/>
        </p:nvSpPr>
        <p:spPr>
          <a:xfrm>
            <a:off x="457200" y="1052736"/>
            <a:ext cx="822960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600" dirty="0"/>
              <a:t>The Scope Of This RFP Includes The Following:</a:t>
            </a:r>
          </a:p>
          <a:p>
            <a:pPr marL="0" indent="0">
              <a:buFont typeface="Arial" pitchFamily="34" charset="0"/>
              <a:buNone/>
              <a:defRPr/>
            </a:pPr>
            <a:endParaRPr lang="en-US" sz="1400" dirty="0">
              <a:solidFill>
                <a:schemeClr val="accent1">
                  <a:lumMod val="50000"/>
                </a:schemeClr>
              </a:solidFill>
            </a:endParaRPr>
          </a:p>
          <a:p>
            <a:pPr marL="22860" indent="0" algn="just">
              <a:lnSpc>
                <a:spcPct val="150000"/>
              </a:lnSpc>
              <a:buNone/>
            </a:pPr>
            <a:r>
              <a:rPr lang="en-US" sz="1600" b="0" dirty="0">
                <a:latin typeface="Calibri" panose="020F0502020204030204" pitchFamily="34" charset="0"/>
              </a:rPr>
              <a:t>The following areas are covered with a detailed </a:t>
            </a:r>
            <a:r>
              <a:rPr lang="en-US" sz="1600" b="0" dirty="0">
                <a:effectLst/>
                <a:latin typeface="Calibri" panose="020F0502020204030204" pitchFamily="34" charset="0"/>
                <a:ea typeface="Times New Roman" panose="02020603050405020304" pitchFamily="18" charset="0"/>
              </a:rPr>
              <a:t>scope and requirements in Section B, point 4.</a:t>
            </a:r>
            <a:endParaRPr lang="en-ZA" sz="1600" b="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US" sz="1600" b="0" dirty="0">
                <a:effectLst/>
                <a:latin typeface="Calibri" panose="020F0502020204030204" pitchFamily="34" charset="0"/>
                <a:ea typeface="Times New Roman" panose="02020603050405020304" pitchFamily="18" charset="0"/>
              </a:rPr>
              <a:t>General</a:t>
            </a:r>
            <a:endParaRPr lang="en-ZA" sz="1600" b="0" dirty="0">
              <a:effectLst/>
              <a:latin typeface="Times New Roman" panose="02020603050405020304" pitchFamily="18" charset="0"/>
              <a:ea typeface="Times New Roman" panose="02020603050405020304" pitchFamily="18" charset="0"/>
            </a:endParaRPr>
          </a:p>
          <a:p>
            <a:pPr lvl="1" algn="just">
              <a:lnSpc>
                <a:spcPct val="150000"/>
              </a:lnSpc>
              <a:buFont typeface="Courier New" panose="02070309020205020404" pitchFamily="49" charset="0"/>
              <a:buChar char="o"/>
            </a:pPr>
            <a:r>
              <a:rPr lang="en-US" dirty="0">
                <a:effectLst/>
                <a:latin typeface="Calibri" panose="020F0502020204030204" pitchFamily="34" charset="0"/>
                <a:ea typeface="Times New Roman" panose="02020603050405020304" pitchFamily="18" charset="0"/>
              </a:rPr>
              <a:t>Earthing</a:t>
            </a:r>
            <a:endParaRPr lang="en-ZA" dirty="0">
              <a:effectLst/>
              <a:latin typeface="Times New Roman" panose="02020603050405020304" pitchFamily="18" charset="0"/>
              <a:ea typeface="Times New Roman" panose="02020603050405020304" pitchFamily="18" charset="0"/>
            </a:endParaRPr>
          </a:p>
          <a:p>
            <a:pPr lvl="1" algn="just">
              <a:lnSpc>
                <a:spcPct val="150000"/>
              </a:lnSpc>
              <a:buFont typeface="Courier New" panose="02070309020205020404" pitchFamily="49" charset="0"/>
              <a:buChar char="o"/>
            </a:pPr>
            <a:r>
              <a:rPr lang="en-US" dirty="0">
                <a:latin typeface="Calibri" panose="020F0502020204030204" pitchFamily="34" charset="0"/>
              </a:rPr>
              <a:t>Schneider Electric EcoStruxure Data Centre Infrastructure </a:t>
            </a:r>
            <a:endParaRPr lang="en-ZA" dirty="0">
              <a:latin typeface="Calibri" panose="020F0502020204030204" pitchFamily="34" charset="0"/>
            </a:endParaRPr>
          </a:p>
          <a:p>
            <a:pPr lvl="1" algn="just">
              <a:lnSpc>
                <a:spcPct val="150000"/>
              </a:lnSpc>
              <a:buFont typeface="Courier New" panose="02070309020205020404" pitchFamily="49" charset="0"/>
              <a:buChar char="o"/>
            </a:pPr>
            <a:r>
              <a:rPr lang="en-US" dirty="0">
                <a:latin typeface="Calibri" panose="020F0502020204030204" pitchFamily="34" charset="0"/>
              </a:rPr>
              <a:t>Corning Fiber Optic Infrastructure</a:t>
            </a:r>
            <a:endParaRPr lang="en-ZA" dirty="0">
              <a:latin typeface="Calibri" panose="020F0502020204030204" pitchFamily="34" charset="0"/>
            </a:endParaRPr>
          </a:p>
          <a:p>
            <a:pPr lvl="1" algn="just">
              <a:lnSpc>
                <a:spcPct val="150000"/>
              </a:lnSpc>
              <a:buFont typeface="Courier New" panose="02070309020205020404" pitchFamily="49" charset="0"/>
              <a:buChar char="o"/>
            </a:pPr>
            <a:r>
              <a:rPr lang="en-US" dirty="0" err="1">
                <a:latin typeface="Calibri" panose="020F0502020204030204" pitchFamily="34" charset="0"/>
              </a:rPr>
              <a:t>FiberGuide</a:t>
            </a:r>
            <a:r>
              <a:rPr lang="en-US" dirty="0">
                <a:latin typeface="Calibri" panose="020F0502020204030204" pitchFamily="34" charset="0"/>
              </a:rPr>
              <a:t> Infrastructure</a:t>
            </a:r>
            <a:endParaRPr lang="en-ZA" dirty="0">
              <a:latin typeface="Calibri" panose="020F0502020204030204" pitchFamily="34" charset="0"/>
            </a:endParaRPr>
          </a:p>
          <a:p>
            <a:pPr lvl="1" algn="just">
              <a:lnSpc>
                <a:spcPct val="150000"/>
              </a:lnSpc>
              <a:buFont typeface="Courier New" panose="02070309020205020404" pitchFamily="49" charset="0"/>
              <a:buChar char="o"/>
            </a:pPr>
            <a:r>
              <a:rPr lang="en-US" dirty="0">
                <a:latin typeface="Calibri" panose="020F0502020204030204" pitchFamily="34" charset="0"/>
              </a:rPr>
              <a:t>CISCO Network Infrastructure and Cabling  </a:t>
            </a:r>
            <a:endParaRPr lang="en-ZA" dirty="0">
              <a:latin typeface="Calibri" panose="020F0502020204030204" pitchFamily="34" charset="0"/>
            </a:endParaRPr>
          </a:p>
          <a:p>
            <a:pPr lvl="1" algn="just">
              <a:lnSpc>
                <a:spcPct val="150000"/>
              </a:lnSpc>
              <a:buFont typeface="Courier New" panose="02070309020205020404" pitchFamily="49" charset="0"/>
              <a:buChar char="o"/>
            </a:pPr>
            <a:r>
              <a:rPr lang="en-US" dirty="0">
                <a:latin typeface="Calibri" panose="020F0502020204030204" pitchFamily="34" charset="0"/>
              </a:rPr>
              <a:t>Infrastructure Maintenance &amp; Support</a:t>
            </a:r>
            <a:endParaRPr lang="en-ZA" dirty="0">
              <a:latin typeface="Calibri" panose="020F0502020204030204" pitchFamily="34" charset="0"/>
            </a:endParaRPr>
          </a:p>
          <a:p>
            <a:pPr lvl="2" algn="just">
              <a:lnSpc>
                <a:spcPct val="150000"/>
              </a:lnSpc>
              <a:buFont typeface="Courier New" panose="02070309020205020404" pitchFamily="49" charset="0"/>
              <a:buChar char="o"/>
            </a:pPr>
            <a:r>
              <a:rPr lang="en-US" dirty="0">
                <a:latin typeface="Calibri" panose="020F0502020204030204" pitchFamily="34" charset="0"/>
              </a:rPr>
              <a:t>Support Terms and Definitions</a:t>
            </a:r>
            <a:endParaRPr lang="en-ZA" dirty="0">
              <a:latin typeface="Calibri" panose="020F0502020204030204" pitchFamily="34" charset="0"/>
            </a:endParaRPr>
          </a:p>
          <a:p>
            <a:pPr lvl="2" algn="just">
              <a:lnSpc>
                <a:spcPct val="150000"/>
              </a:lnSpc>
              <a:buFont typeface="Courier New" panose="02070309020205020404" pitchFamily="49" charset="0"/>
              <a:buChar char="o"/>
            </a:pPr>
            <a:r>
              <a:rPr lang="en-US" dirty="0">
                <a:latin typeface="Calibri" panose="020F0502020204030204" pitchFamily="34" charset="0"/>
              </a:rPr>
              <a:t>Fault Logging &amp; On-site Support</a:t>
            </a:r>
            <a:endParaRPr lang="en-ZA" dirty="0">
              <a:latin typeface="Calibri" panose="020F0502020204030204" pitchFamily="34" charset="0"/>
            </a:endParaRPr>
          </a:p>
          <a:p>
            <a:pPr marL="365760" algn="just">
              <a:lnSpc>
                <a:spcPct val="150000"/>
              </a:lnSpc>
            </a:pPr>
            <a:endParaRPr lang="en-ZA" sz="1800" dirty="0">
              <a:effectLst/>
              <a:latin typeface="Times New Roman" panose="02020603050405020304" pitchFamily="18" charset="0"/>
              <a:ea typeface="Times New Roman" panose="02020603050405020304" pitchFamily="18" charset="0"/>
            </a:endParaRPr>
          </a:p>
          <a:p>
            <a:pPr marL="0" indent="0">
              <a:buNone/>
            </a:pPr>
            <a:endParaRPr lang="en-GB" sz="1400" b="0" dirty="0"/>
          </a:p>
          <a:p>
            <a:endParaRPr lang="en-GB" sz="1400" b="0" dirty="0"/>
          </a:p>
          <a:p>
            <a:endParaRPr lang="en-GB" sz="1400" b="0" dirty="0"/>
          </a:p>
          <a:p>
            <a:pPr marL="0" indent="0">
              <a:buFont typeface="Arial" pitchFamily="34" charset="0"/>
              <a:buNone/>
            </a:pPr>
            <a:endParaRPr lang="en-ZA" sz="1400" b="0" dirty="0">
              <a:solidFill>
                <a:srgbClr val="FF0000"/>
              </a:solidFill>
            </a:endParaRPr>
          </a:p>
          <a:p>
            <a:pPr marL="0" indent="0">
              <a:buNone/>
            </a:pPr>
            <a:endParaRPr lang="en-ZA" sz="1400" b="0" dirty="0">
              <a:solidFill>
                <a:srgbClr val="FF0000"/>
              </a:solidFill>
            </a:endParaRPr>
          </a:p>
          <a:p>
            <a:pPr lvl="1"/>
            <a:endParaRPr lang="en-US" sz="1400" dirty="0">
              <a:solidFill>
                <a:schemeClr val="accent1">
                  <a:lumMod val="50000"/>
                </a:schemeClr>
              </a:solidFill>
            </a:endParaRPr>
          </a:p>
          <a:p>
            <a:pPr lvl="1"/>
            <a:endParaRPr lang="en-ZA" sz="1400" dirty="0">
              <a:solidFill>
                <a:schemeClr val="tx2">
                  <a:lumMod val="75000"/>
                </a:schemeClr>
              </a:solidFill>
            </a:endParaRPr>
          </a:p>
          <a:p>
            <a:pPr marL="400050" lvl="1" indent="0">
              <a:buFont typeface="Arial" pitchFamily="34" charset="0"/>
              <a:buNone/>
              <a:defRPr/>
            </a:pPr>
            <a:endParaRPr lang="en-ZA" sz="1400" dirty="0"/>
          </a:p>
        </p:txBody>
      </p:sp>
    </p:spTree>
    <p:extLst>
      <p:ext uri="{BB962C8B-B14F-4D97-AF65-F5344CB8AC3E}">
        <p14:creationId xmlns:p14="http://schemas.microsoft.com/office/powerpoint/2010/main" val="166616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720080"/>
          </a:xfrm>
        </p:spPr>
        <p:txBody>
          <a:bodyPr/>
          <a:lstStyle/>
          <a:p>
            <a:r>
              <a:rPr lang="en-ZA" dirty="0"/>
              <a:t>Scope of Work</a:t>
            </a:r>
          </a:p>
        </p:txBody>
      </p:sp>
      <p:sp>
        <p:nvSpPr>
          <p:cNvPr id="3" name="Content Placeholder 2"/>
          <p:cNvSpPr>
            <a:spLocks noGrp="1"/>
          </p:cNvSpPr>
          <p:nvPr>
            <p:ph idx="1"/>
          </p:nvPr>
        </p:nvSpPr>
        <p:spPr>
          <a:xfrm>
            <a:off x="457200" y="1268760"/>
            <a:ext cx="8229600" cy="4824536"/>
          </a:xfrm>
        </p:spPr>
        <p:txBody>
          <a:bodyPr>
            <a:normAutofit/>
          </a:bodyPr>
          <a:lstStyle/>
          <a:p>
            <a:pPr marL="0" indent="0">
              <a:buNone/>
            </a:pPr>
            <a:endParaRPr lang="en-US" sz="1600" b="0" dirty="0"/>
          </a:p>
          <a:p>
            <a:pPr marL="0" indent="0">
              <a:buNone/>
            </a:pPr>
            <a:endParaRPr lang="en-ZA" sz="1600" b="0" dirty="0"/>
          </a:p>
          <a:p>
            <a:pPr marL="457200" lvl="1" indent="0">
              <a:buNone/>
              <a:defRPr/>
            </a:pPr>
            <a:endParaRPr lang="en-US" dirty="0"/>
          </a:p>
          <a:p>
            <a:pPr marL="457200" lvl="1" indent="0">
              <a:buNone/>
              <a:defRPr/>
            </a:pPr>
            <a:endParaRPr lang="en-US" dirty="0">
              <a:latin typeface="Calibri" panose="020F0502020204030204" pitchFamily="34" charset="0"/>
            </a:endParaRPr>
          </a:p>
        </p:txBody>
      </p:sp>
      <p:sp>
        <p:nvSpPr>
          <p:cNvPr id="4" name="Slide Number Placeholder 3"/>
          <p:cNvSpPr>
            <a:spLocks noGrp="1"/>
          </p:cNvSpPr>
          <p:nvPr>
            <p:ph type="sldNum" sz="quarter" idx="4"/>
          </p:nvPr>
        </p:nvSpPr>
        <p:spPr/>
        <p:txBody>
          <a:bodyPr/>
          <a:lstStyle/>
          <a:p>
            <a:fld id="{50FE47E1-3C40-46FE-8141-B69C7A9C857D}" type="slidenum">
              <a:rPr lang="en-ZA" smtClean="0"/>
              <a:pPr/>
              <a:t>9</a:t>
            </a:fld>
            <a:endParaRPr lang="en-ZA" dirty="0"/>
          </a:p>
        </p:txBody>
      </p:sp>
      <p:sp>
        <p:nvSpPr>
          <p:cNvPr id="5" name="Content Placeholder 2">
            <a:extLst>
              <a:ext uri="{FF2B5EF4-FFF2-40B4-BE49-F238E27FC236}">
                <a16:creationId xmlns:a16="http://schemas.microsoft.com/office/drawing/2014/main" id="{3470F62B-4BF2-436F-BE9C-C4D7F45022A5}"/>
              </a:ext>
            </a:extLst>
          </p:cNvPr>
          <p:cNvSpPr txBox="1">
            <a:spLocks/>
          </p:cNvSpPr>
          <p:nvPr/>
        </p:nvSpPr>
        <p:spPr>
          <a:xfrm>
            <a:off x="457200" y="1052736"/>
            <a:ext cx="8229600" cy="47525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0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defRPr/>
            </a:pPr>
            <a:r>
              <a:rPr lang="en-US" sz="1600" dirty="0"/>
              <a:t>The Scope Of This RFP Includes The Following:</a:t>
            </a:r>
          </a:p>
          <a:p>
            <a:pPr marL="0" indent="0">
              <a:buFont typeface="Arial" pitchFamily="34" charset="0"/>
              <a:buNone/>
              <a:defRPr/>
            </a:pPr>
            <a:endParaRPr lang="en-US" sz="1400" dirty="0">
              <a:solidFill>
                <a:schemeClr val="accent1">
                  <a:lumMod val="50000"/>
                </a:schemeClr>
              </a:solidFill>
            </a:endParaRPr>
          </a:p>
          <a:p>
            <a:pPr marL="22860" indent="0" algn="just">
              <a:lnSpc>
                <a:spcPct val="150000"/>
              </a:lnSpc>
              <a:buNone/>
            </a:pPr>
            <a:r>
              <a:rPr lang="en-US" sz="1600" b="0" dirty="0">
                <a:latin typeface="Calibri" panose="020F0502020204030204" pitchFamily="34" charset="0"/>
              </a:rPr>
              <a:t>The following areas are covered with a detailed </a:t>
            </a:r>
            <a:r>
              <a:rPr lang="en-US" sz="1600" b="0" dirty="0">
                <a:effectLst/>
                <a:latin typeface="Calibri" panose="020F0502020204030204" pitchFamily="34" charset="0"/>
                <a:ea typeface="Times New Roman" panose="02020603050405020304" pitchFamily="18" charset="0"/>
              </a:rPr>
              <a:t>scope and requirements in Section B, point 4.</a:t>
            </a:r>
            <a:endParaRPr lang="en-ZA" sz="1600" b="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US" sz="1600" b="0" dirty="0">
                <a:effectLst/>
                <a:latin typeface="Calibri" panose="020F0502020204030204" pitchFamily="34" charset="0"/>
                <a:ea typeface="Times New Roman" panose="02020603050405020304" pitchFamily="18" charset="0"/>
              </a:rPr>
              <a:t>General</a:t>
            </a:r>
            <a:endParaRPr lang="en-ZA" sz="1600" b="0" dirty="0">
              <a:effectLst/>
              <a:latin typeface="Times New Roman" panose="02020603050405020304" pitchFamily="18" charset="0"/>
              <a:ea typeface="Times New Roman" panose="02020603050405020304" pitchFamily="18" charset="0"/>
            </a:endParaRPr>
          </a:p>
          <a:p>
            <a:pPr lvl="1" algn="just">
              <a:lnSpc>
                <a:spcPct val="150000"/>
              </a:lnSpc>
              <a:buFont typeface="Courier New" panose="02070309020205020404" pitchFamily="49" charset="0"/>
              <a:buChar char="o"/>
            </a:pPr>
            <a:r>
              <a:rPr lang="en-US" dirty="0">
                <a:latin typeface="Calibri" panose="020F0502020204030204" pitchFamily="34" charset="0"/>
              </a:rPr>
              <a:t>Reporting</a:t>
            </a:r>
            <a:endParaRPr lang="en-ZA" dirty="0">
              <a:latin typeface="Calibri" panose="020F0502020204030204" pitchFamily="34" charset="0"/>
            </a:endParaRPr>
          </a:p>
          <a:p>
            <a:pPr lvl="1" algn="just">
              <a:lnSpc>
                <a:spcPct val="150000"/>
              </a:lnSpc>
              <a:buFont typeface="Courier New" panose="02070309020205020404" pitchFamily="49" charset="0"/>
              <a:buChar char="o"/>
            </a:pPr>
            <a:r>
              <a:rPr lang="en-US" dirty="0">
                <a:latin typeface="Calibri" panose="020F0502020204030204" pitchFamily="34" charset="0"/>
              </a:rPr>
              <a:t>Skills Transfer, Processes &amp; Documentation</a:t>
            </a:r>
            <a:endParaRPr lang="en-ZA" dirty="0">
              <a:latin typeface="Calibri" panose="020F0502020204030204" pitchFamily="34" charset="0"/>
            </a:endParaRPr>
          </a:p>
          <a:p>
            <a:pPr lvl="1" algn="just">
              <a:lnSpc>
                <a:spcPct val="150000"/>
              </a:lnSpc>
              <a:buFont typeface="Courier New" panose="02070309020205020404" pitchFamily="49" charset="0"/>
              <a:buChar char="o"/>
            </a:pPr>
            <a:r>
              <a:rPr lang="en-US" dirty="0">
                <a:latin typeface="Calibri" panose="020F0502020204030204" pitchFamily="34" charset="0"/>
              </a:rPr>
              <a:t>Project Management</a:t>
            </a:r>
          </a:p>
          <a:p>
            <a:pPr lvl="1" algn="just">
              <a:lnSpc>
                <a:spcPct val="150000"/>
              </a:lnSpc>
              <a:buFont typeface="Courier New" panose="02070309020205020404" pitchFamily="49" charset="0"/>
              <a:buChar char="o"/>
            </a:pPr>
            <a:endParaRPr lang="en-US" dirty="0">
              <a:latin typeface="Calibri" panose="020F0502020204030204" pitchFamily="34" charset="0"/>
            </a:endParaRPr>
          </a:p>
          <a:p>
            <a:pPr marL="0" lvl="1" indent="0">
              <a:lnSpc>
                <a:spcPct val="150000"/>
              </a:lnSpc>
              <a:buNone/>
              <a:defRPr/>
            </a:pPr>
            <a:r>
              <a:rPr lang="en-US" dirty="0"/>
              <a:t>Travel and accommodation costs need to be included where applicable.</a:t>
            </a:r>
            <a:endParaRPr lang="en-ZA" dirty="0"/>
          </a:p>
          <a:p>
            <a:pPr lvl="1" algn="just">
              <a:lnSpc>
                <a:spcPct val="150000"/>
              </a:lnSpc>
              <a:buFont typeface="Courier New" panose="02070309020205020404" pitchFamily="49" charset="0"/>
              <a:buChar char="o"/>
            </a:pPr>
            <a:endParaRPr lang="en-ZA" dirty="0">
              <a:latin typeface="Calibri" panose="020F0502020204030204" pitchFamily="34" charset="0"/>
            </a:endParaRPr>
          </a:p>
          <a:p>
            <a:pPr marL="365760" algn="just">
              <a:lnSpc>
                <a:spcPct val="150000"/>
              </a:lnSpc>
            </a:pPr>
            <a:endParaRPr lang="en-ZA" sz="1800" dirty="0">
              <a:effectLst/>
              <a:latin typeface="Times New Roman" panose="02020603050405020304" pitchFamily="18" charset="0"/>
              <a:ea typeface="Times New Roman" panose="02020603050405020304" pitchFamily="18" charset="0"/>
            </a:endParaRPr>
          </a:p>
          <a:p>
            <a:pPr marL="0" indent="0">
              <a:buNone/>
            </a:pPr>
            <a:endParaRPr lang="en-GB" sz="1400" b="0" dirty="0"/>
          </a:p>
          <a:p>
            <a:endParaRPr lang="en-GB" sz="1400" b="0" dirty="0"/>
          </a:p>
          <a:p>
            <a:endParaRPr lang="en-GB" sz="1400" b="0" dirty="0"/>
          </a:p>
          <a:p>
            <a:pPr marL="0" indent="0">
              <a:buFont typeface="Arial" pitchFamily="34" charset="0"/>
              <a:buNone/>
            </a:pPr>
            <a:endParaRPr lang="en-ZA" sz="1400" b="0" dirty="0">
              <a:solidFill>
                <a:srgbClr val="FF0000"/>
              </a:solidFill>
            </a:endParaRPr>
          </a:p>
          <a:p>
            <a:pPr marL="0" indent="0">
              <a:buNone/>
            </a:pPr>
            <a:endParaRPr lang="en-ZA" sz="1400" b="0" dirty="0">
              <a:solidFill>
                <a:srgbClr val="FF0000"/>
              </a:solidFill>
            </a:endParaRPr>
          </a:p>
          <a:p>
            <a:pPr lvl="1"/>
            <a:endParaRPr lang="en-US" sz="1400" dirty="0">
              <a:solidFill>
                <a:schemeClr val="accent1">
                  <a:lumMod val="50000"/>
                </a:schemeClr>
              </a:solidFill>
            </a:endParaRPr>
          </a:p>
          <a:p>
            <a:pPr lvl="1"/>
            <a:endParaRPr lang="en-ZA" sz="1400" dirty="0">
              <a:solidFill>
                <a:schemeClr val="tx2">
                  <a:lumMod val="75000"/>
                </a:schemeClr>
              </a:solidFill>
            </a:endParaRPr>
          </a:p>
          <a:p>
            <a:pPr marL="400050" lvl="1" indent="0">
              <a:buFont typeface="Arial" pitchFamily="34" charset="0"/>
              <a:buNone/>
              <a:defRPr/>
            </a:pPr>
            <a:endParaRPr lang="en-ZA" sz="1400" dirty="0"/>
          </a:p>
        </p:txBody>
      </p:sp>
    </p:spTree>
    <p:extLst>
      <p:ext uri="{BB962C8B-B14F-4D97-AF65-F5344CB8AC3E}">
        <p14:creationId xmlns:p14="http://schemas.microsoft.com/office/powerpoint/2010/main" val="4184193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Collabware CLM Item Unique ID</Name>
    <Synchronization>Synchronous</Synchronization>
    <Type>1</Type>
    <SequenceNumber>1</SequenceNumber>
    <Url/>
    <Assembly>Collabware.SharePoint.RecordsManagement, Version=1.0.0.0, Culture=neutral, PublicKeyToken=801662d3f2b71412</Assembly>
    <Class>Collabware.SharePoint.RecordsManagement.ItemUniqueIdContentTypeReceiver</Class>
    <Data/>
    <Filter/>
  </Receiver>
  <Receiver>
    <Name>Collabware CLM Item Unique ID</Name>
    <Synchronization>Synchronous</Synchronization>
    <Type>10002</Type>
    <SequenceNumber>10500</SequenceNumber>
    <Url/>
    <Assembly>Collabware.SharePoint.RecordsManagement, Version=1.0.0.0, Culture=neutral, PublicKeyToken=801662d3f2b71412</Assembly>
    <Class>Collabware.SharePoint.RecordsManagement.ItemUniqueIdContentTypeReceiver</Class>
    <Data/>
    <Filter/>
  </Receiver>
  <Receiver>
    <Name>Collabware CLM Item Unique ID</Name>
    <Synchronization>Synchronous</Synchronization>
    <Type>10004</Type>
    <SequenceNumber>10501</SequenceNumber>
    <Url/>
    <Assembly>Collabware.SharePoint.RecordsManagement, Version=1.0.0.0, Culture=neutral, PublicKeyToken=801662d3f2b71412</Assembly>
    <Class>Collabware.SharePoint.RecordsManagement.ItemUniqueIdContentTypeReceiver</Class>
    <Data/>
    <Filter/>
  </Receiver>
  <Receiver>
    <Name>Collabware CLM Item Unique ID</Name>
    <Synchronization>Synchronous</Synchronization>
    <Type>10006</Type>
    <SequenceNumber>10502</SequenceNumber>
    <Url/>
    <Assembly>Collabware.SharePoint.RecordsManagement, Version=1.0.0.0, Culture=neutral, PublicKeyToken=801662d3f2b71412</Assembly>
    <Class>Collabware.SharePoint.RecordsManagement.ItemUniqueIdContentTypeReceiver</Class>
    <Data/>
    <Filter/>
  </Receiver>
  <Receiver>
    <Name>Collabware CLM Item Processing</Name>
    <Synchronization>Synchronous</Synchronization>
    <Type>10001</Type>
    <SequenceNumber>12000</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Asynchronous</Synchronization>
    <Type>10002</Type>
    <SequenceNumber>12001</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Asynchronous</Synchronization>
    <Type>10004</Type>
    <SequenceNumber>12002</SequenceNumber>
    <Url/>
    <Assembly>Collabware.SharePoint.RecordsManagement, Version=1.0.0.0, Culture=neutral, PublicKeyToken=801662d3f2b71412</Assembly>
    <Class>Collabware.SharePoint.RecordsManagement.ItemProcessingContentTypeReceiver</Class>
    <Data/>
    <Filter/>
  </Receiver>
  <Receiver>
    <Name>Collabware CLM Item Processing</Name>
    <Synchronization>Synchronous</Synchronization>
    <Type>3</Type>
    <SequenceNumber>10003</SequenceNumber>
    <Url/>
    <Assembly>Collabware.SharePoint.RecordsManagement, Version=1.0.0.0, Culture=neutral, PublicKeyToken=801662d3f2b71412</Assembly>
    <Class>Collabware.SharePoint.RecordsManagement.ItemProcessingContentTypeReceiver</Class>
    <Data/>
    <Filter/>
  </Receiver>
  <Receiver>
    <Name>Collabware CLM Item Audit</Name>
    <Synchronization>Asynchronous</Synchronization>
    <Type>10001</Type>
    <SequenceNumber>11000</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10002</Type>
    <SequenceNumber>11001</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10005</Type>
    <SequenceNumber>11002</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10006</Type>
    <SequenceNumber>11003</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Asynchronous</Synchronization>
    <Type>10004</Type>
    <SequenceNumber>11004</SequenceNumber>
    <Url/>
    <Assembly>Collabware.SharePoint.RecordsManagement, Version=1.0.0.0, Culture=neutral, PublicKeyToken=801662d3f2b71412</Assembly>
    <Class>Collabware.SharePoint.RecordsManagement.ItemAuditContentTypeReceiver</Class>
    <Data/>
    <Filter/>
  </Receiver>
  <Receiver>
    <Name>Collabware CLM Item Audit</Name>
    <Synchronization>Synchronous</Synchronization>
    <Type>3</Type>
    <SequenceNumber>11005</SequenceNumber>
    <Url/>
    <Assembly>Collabware.SharePoint.RecordsManagement, Version=1.0.0.0, Culture=neutral, PublicKeyToken=801662d3f2b71412</Assembly>
    <Class>Collabware.SharePoint.RecordsManagement.ItemAuditContentTypeReceiver</Class>
    <Data/>
    <Filter/>
  </Receiver>
  <Receiver>
    <Name>Collabware CLM Item Security</Name>
    <Synchronization>Asynchronous</Synchronization>
    <Type>10002</Type>
    <SequenceNumber>13000</SequenceNumber>
    <Url/>
    <Assembly>Collabware.SharePoint.RecordsManagement, Version=1.0.0.0, Culture=neutral, PublicKeyToken=801662d3f2b71412</Assembly>
    <Class>Collabware.SharePoint.RecordsManagement.ItemSecurityContentTypeReceiver</Class>
    <Data/>
    <Filter/>
  </Receiver>
  <Receiver>
    <Name/>
    <Synchronization>Synchronous</Synchronization>
    <Type>10001</Type>
    <SequenceNumber>1</SequenceNumber>
    <Url/>
    <Assembly>Collabware.SharePoint.RecordsManagement, Version=1.0.0.0, Culture=neutral, PublicKeyToken=801662d3f2b71412</Assembly>
    <Class>Collabware.SharePoint.RecordsManagement.BeforeVerifyItemAddedReceiver</Class>
    <Data/>
    <Filter/>
  </Receiver>
  <Receiver>
    <Name/>
    <Synchronization>Synchronous</Synchronization>
    <Type>10001</Type>
    <SequenceNumber>9000</SequenceNumber>
    <Url/>
    <Assembly>Collabware.SharePoint.RecordsManagement, Version=1.0.0.0, Culture=neutral, PublicKeyToken=801662d3f2b71412</Assembly>
    <Class>Collabware.SharePoint.RecordsManagement.VerifyItemAddedReceiver</Class>
    <Data/>
    <Filter/>
  </Receiver>
</spe:Receivers>
</file>

<file path=customXml/item2.xml><?xml version="1.0" encoding="utf-8"?>
<?mso-contentType ?>
<SharedContentType xmlns="Microsoft.SharePoint.Taxonomy.ContentTypeSync" SourceId="00c924ce-569e-4aeb-9872-82a14ebe8f27" ContentTypeId="0x0101"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CWRMItemRecordClassificationTaxHTField0 xmlns="af6246f8-4cc0-4c65-b73d-fc7bf6e4d97d">
      <Terms xmlns="http://schemas.microsoft.com/office/infopath/2007/PartnerControls"/>
    </CWRMItemRecordClassificationTaxHTField0>
    <CWRMItemRecordData xmlns="af6246f8-4cc0-4c65-b73d-fc7bf6e4d97d">&lt;?xml version="1.0" encoding="utf-16"?&gt;&lt;RecordData xmlns:xsd="http://www.w3.org/2001/XMLSchema" xmlns:xsi="http://www.w3.org/2001/XMLSchema-instance" CurrentCategoryId="00000000-0000-0000-0000-000000000000" CurrentPolicyId="00000000-0000-0000-0000-000000000000" CurrentStageId="00000000-0000-0000-0000-000000000000" ExecuteStageImmediately="false" IsMovingPhysical="false" IsProcessing="false" OriginalCreatedDate="0001-01-01T00:00:00" OriginalModifiedDate="0001-01-01T00:00:00" ObsoleteDate="0001-01-01T00:00:00" ForceCrawl="false" DocumentSetSyncCount="0" IsPoliciesProcessed="true"&gt;&lt;LastProcessedStageId&gt;00000000-0000-0000-0000-000000000000&lt;/LastProcessedStageId&gt;&lt;LastProcessedDateValue xsi:type="xsd:dateTime"&gt;0001-01-01T00:00:00&lt;/LastProcessedDateValue&gt;&lt;SupersededInPlaceItems /&gt;&lt;AssociatedAggregates /&gt;&lt;/RecordData&gt;</CWRMItemRecordData>
    <CWRMItemUniqueId xmlns="af6246f8-4cc0-4c65-b73d-fc7bf6e4d97d">0000004V36</CWRMItemUniqueId>
    <IconOverlay xmlns="http://schemas.microsoft.com/sharepoint/v4" xsi:nil="true"/>
    <CWRMItemRecordVital xmlns="af6246f8-4cc0-4c65-b73d-fc7bf6e4d97d">false</CWRMItemRecordVital>
    <CWRMItemRecordCategory xmlns="af6246f8-4cc0-4c65-b73d-fc7bf6e4d97d" xsi:nil="true"/>
    <CWRMItemRecordState xmlns="af6246f8-4cc0-4c65-b73d-fc7bf6e4d97d" xsi:nil="true"/>
    <CWRMItemRecordStatus xmlns="af6246f8-4cc0-4c65-b73d-fc7bf6e4d97d" xsi:nil="true"/>
    <CWRMItemRecordDeclaredDate xmlns="af6246f8-4cc0-4c65-b73d-fc7bf6e4d97d" xsi:nil="true"/>
    <_dlc_DocId xmlns="c4320b35-9616-40d5-b0ee-e7c5c06511ec">0000004V36</_dlc_DocId>
    <_dlc_DocIdUrl xmlns="c4320b35-9616-40d5-b0ee-e7c5c06511ec">
      <Url>https://elidzintranet.elidz.co.za/Finance/SCM/_layouts/15/DocIdRedir.aspx?ID=0000004V36</Url>
      <Description>0000004V36</Description>
    </_dlc_DocIdUrl>
    <TaxCatchAll xmlns="c4320b35-9616-40d5-b0ee-e7c5c06511ec"/>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2929CF43208D514E8C4C526390F92C4C" ma:contentTypeVersion="16" ma:contentTypeDescription="Create a new document." ma:contentTypeScope="" ma:versionID="f4fef3f0ca183faec0efb1da599e595f">
  <xsd:schema xmlns:xsd="http://www.w3.org/2001/XMLSchema" xmlns:xs="http://www.w3.org/2001/XMLSchema" xmlns:p="http://schemas.microsoft.com/office/2006/metadata/properties" xmlns:ns1="http://schemas.microsoft.com/sharepoint/v3" xmlns:ns2="c4320b35-9616-40d5-b0ee-e7c5c06511ec" xmlns:ns3="af6246f8-4cc0-4c65-b73d-fc7bf6e4d97d" xmlns:ns4="http://schemas.microsoft.com/sharepoint/v4" targetNamespace="http://schemas.microsoft.com/office/2006/metadata/properties" ma:root="true" ma:fieldsID="c9131fa69431bd474afd4940de9c32eb" ns1:_="" ns2:_="" ns3:_="" ns4:_="">
    <xsd:import namespace="http://schemas.microsoft.com/sharepoint/v3"/>
    <xsd:import namespace="c4320b35-9616-40d5-b0ee-e7c5c06511ec"/>
    <xsd:import namespace="af6246f8-4cc0-4c65-b73d-fc7bf6e4d97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CWRMItemUniqueId" minOccurs="0"/>
                <xsd:element ref="ns3:CWRMItemRecordState" minOccurs="0"/>
                <xsd:element ref="ns3:CWRMItemRecordCategory" minOccurs="0"/>
                <xsd:element ref="ns3:CWRMItemRecordClassificationTaxHTField0" minOccurs="0"/>
                <xsd:element ref="ns2:TaxCatchAll" minOccurs="0"/>
                <xsd:element ref="ns2:TaxCatchAllLabel" minOccurs="0"/>
                <xsd:element ref="ns3:CWRMItemRecordStatus" minOccurs="0"/>
                <xsd:element ref="ns3:CWRMItemRecordDeclaredDate" minOccurs="0"/>
                <xsd:element ref="ns3:CWRMItemRecordVital" minOccurs="0"/>
                <xsd:element ref="ns3:CWRMItemRecordData" minOccurs="0"/>
                <xsd:element ref="ns4:IconOverlay" minOccurs="0"/>
                <xsd:element ref="ns1:_vti_ItemDeclaredRecord" minOccurs="0"/>
                <xsd:element ref="ns1:_vti_ItemHoldRecordStatus" minOccurs="0"/>
                <xsd:element ref="ns1:_dlc_ExpireDateSaved" minOccurs="0"/>
                <xsd:element ref="ns1:_dlc_ExpireDate" minOccurs="0"/>
                <xsd:element ref="ns1:_dlc_Exempt"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3" nillable="true" ma:displayName="Declared Record" ma:hidden="true" ma:internalName="_vti_ItemDeclaredRecord" ma:readOnly="true">
      <xsd:simpleType>
        <xsd:restriction base="dms:DateTime"/>
      </xsd:simpleType>
    </xsd:element>
    <xsd:element name="_vti_ItemHoldRecordStatus" ma:index="24" nillable="true" ma:displayName="Hold and Record Status" ma:decimals="0" ma:description="" ma:hidden="true" ma:indexed="true" ma:internalName="_vti_ItemHoldRecordStatus" ma:readOnly="true">
      <xsd:simpleType>
        <xsd:restriction base="dms:Unknown"/>
      </xsd:simpleType>
    </xsd:element>
    <xsd:element name="_dlc_ExpireDateSaved" ma:index="25" nillable="true" ma:displayName="Original Expiration Date" ma:hidden="true" ma:internalName="_dlc_ExpireDateSaved" ma:readOnly="true">
      <xsd:simpleType>
        <xsd:restriction base="dms:DateTime"/>
      </xsd:simpleType>
    </xsd:element>
    <xsd:element name="_dlc_ExpireDate" ma:index="26" nillable="true" ma:displayName="Expiration Date" ma:description="" ma:hidden="true" ma:indexed="true" ma:internalName="_dlc_ExpireDate" ma:readOnly="true">
      <xsd:simpleType>
        <xsd:restriction base="dms:DateTime"/>
      </xsd:simpleType>
    </xsd:element>
    <xsd:element name="_dlc_Exempt" ma:index="27"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4320b35-9616-40d5-b0ee-e7c5c06511ec"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5" nillable="true" ma:displayName="Taxonomy Catch All Column" ma:hidden="true" ma:list="{8bcfbffd-d6a5-4cdb-8f17-70398bd48962}" ma:internalName="TaxCatchAll" ma:showField="CatchAllData" ma:web="af6246f8-4cc0-4c65-b73d-fc7bf6e4d97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8bcfbffd-d6a5-4cdb-8f17-70398bd48962}" ma:internalName="TaxCatchAllLabel" ma:readOnly="true" ma:showField="CatchAllDataLabel" ma:web="af6246f8-4cc0-4c65-b73d-fc7bf6e4d97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6246f8-4cc0-4c65-b73d-fc7bf6e4d97d" elementFormDefault="qualified">
    <xsd:import namespace="http://schemas.microsoft.com/office/2006/documentManagement/types"/>
    <xsd:import namespace="http://schemas.microsoft.com/office/infopath/2007/PartnerControls"/>
    <xsd:element name="CWRMItemUniqueId" ma:index="11" nillable="true" ma:displayName="Content ID" ma:description="A universally unique identifier assigned to the item." ma:hidden="true" ma:internalName="CWRMItemUniqueId" ma:readOnly="true">
      <xsd:simpleType>
        <xsd:restriction base="dms:Text"/>
      </xsd:simpleType>
    </xsd:element>
    <xsd:element name="CWRMItemRecordState" ma:index="12" nillable="true" ma:displayName="Record State" ma:description="The current state of this item as it pertains to records management." ma:hidden="true" ma:internalName="CWRMItemRecordState" ma:readOnly="true">
      <xsd:simpleType>
        <xsd:restriction base="dms:Text"/>
      </xsd:simpleType>
    </xsd:element>
    <xsd:element name="CWRMItemRecordCategory" ma:index="13" nillable="true" ma:displayName="Record Category" ma:description="Identifies the current record category for the item." ma:hidden="true" ma:internalName="CWRMItemRecordCategory" ma:readOnly="true">
      <xsd:simpleType>
        <xsd:restriction base="dms:Text"/>
      </xsd:simpleType>
    </xsd:element>
    <xsd:element name="CWRMItemRecordClassificationTaxHTField0" ma:index="14" nillable="true" ma:taxonomy="true" ma:internalName="CWRMItemRecordClassificationTaxHTField0" ma:taxonomyFieldName="CWRMItemRecordClassification" ma:displayName="Record Classification" ma:default="" ma:fieldId="{e94be97f-fb02-4deb-9c3d-6d978a059d35}" ma:sspId="00c924ce-569e-4aeb-9872-82a14ebe8f27" ma:termSetId="56e12394-bc56-4b25-9244-9acc82634d64" ma:anchorId="00000000-0000-0000-0000-000000000000" ma:open="false" ma:isKeyword="false">
      <xsd:complexType>
        <xsd:sequence>
          <xsd:element ref="pc:Terms" minOccurs="0" maxOccurs="1"/>
        </xsd:sequence>
      </xsd:complexType>
    </xsd:element>
    <xsd:element name="CWRMItemRecordStatus" ma:index="18" nillable="true" ma:displayName="Record Status" ma:description="The current status of this item as it pertains to records management." ma:hidden="true" ma:internalName="CWRMItemRecordStatus" ma:readOnly="true">
      <xsd:simpleType>
        <xsd:restriction base="dms:Text"/>
      </xsd:simpleType>
    </xsd:element>
    <xsd:element name="CWRMItemRecordDeclaredDate" ma:index="19" nillable="true" ma:displayName="Record Declared Date" ma:description="The date and time that the item was declared a record." ma:hidden="true" ma:internalName="CWRMItemRecordDeclaredDate" ma:readOnly="true">
      <xsd:simpleType>
        <xsd:restriction base="dms:DateTime"/>
      </xsd:simpleType>
    </xsd:element>
    <xsd:element name="CWRMItemRecordVital" ma:index="20" nillable="true" ma:displayName="Record Vital" ma:description="Indicates if this item is considered vital to the organization." ma:hidden="true" ma:internalName="CWRMItemRecordVital" ma:readOnly="true">
      <xsd:simpleType>
        <xsd:restriction base="dms:Boolean"/>
      </xsd:simpleType>
    </xsd:element>
    <xsd:element name="CWRMItemRecordData" ma:index="21" nillable="true" ma:displayName="Record Data" ma:description="Contains system specific record data for the item." ma:hidden="true" ma:internalName="CWRMItemRecordData">
      <xsd:simpleType>
        <xsd:restriction base="dms:Note"/>
      </xsd:simpleType>
    </xsd:element>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2"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F70E603-C70B-49C4-AC2F-A95659C52153}">
  <ds:schemaRefs>
    <ds:schemaRef ds:uri="http://schemas.microsoft.com/sharepoint/events"/>
  </ds:schemaRefs>
</ds:datastoreItem>
</file>

<file path=customXml/itemProps2.xml><?xml version="1.0" encoding="utf-8"?>
<ds:datastoreItem xmlns:ds="http://schemas.openxmlformats.org/officeDocument/2006/customXml" ds:itemID="{CEBC6CA8-FD82-4863-BAB4-84558D149293}">
  <ds:schemaRefs>
    <ds:schemaRef ds:uri="Microsoft.SharePoint.Taxonomy.ContentTypeSync"/>
  </ds:schemaRefs>
</ds:datastoreItem>
</file>

<file path=customXml/itemProps3.xml><?xml version="1.0" encoding="utf-8"?>
<ds:datastoreItem xmlns:ds="http://schemas.openxmlformats.org/officeDocument/2006/customXml" ds:itemID="{479DC2FB-25DE-4353-939A-58C130B26380}">
  <ds:schemaRefs>
    <ds:schemaRef ds:uri="http://schemas.microsoft.com/sharepoint/v3/contenttype/forms"/>
  </ds:schemaRefs>
</ds:datastoreItem>
</file>

<file path=customXml/itemProps4.xml><?xml version="1.0" encoding="utf-8"?>
<ds:datastoreItem xmlns:ds="http://schemas.openxmlformats.org/officeDocument/2006/customXml" ds:itemID="{0133EEF4-90A1-4EEE-BC78-B5031CBEFCF6}">
  <ds:schemaRefs>
    <ds:schemaRef ds:uri="http://schemas.openxmlformats.org/package/2006/metadata/core-properties"/>
    <ds:schemaRef ds:uri="http://purl.org/dc/elements/1.1/"/>
    <ds:schemaRef ds:uri="52c3f17a-996f-4fd9-973f-ba600e1c0aac"/>
    <ds:schemaRef ds:uri="http://schemas.microsoft.com/sharepoint/v3"/>
    <ds:schemaRef ds:uri="http://schemas.microsoft.com/office/2006/documentManagement/types"/>
    <ds:schemaRef ds:uri="http://www.w3.org/XML/1998/namespace"/>
    <ds:schemaRef ds:uri="http://purl.org/dc/terms/"/>
    <ds:schemaRef ds:uri="http://schemas.microsoft.com/office/infopath/2007/PartnerControls"/>
    <ds:schemaRef ds:uri="http://schemas.microsoft.com/sharepoint/v4"/>
    <ds:schemaRef ds:uri="af6246f8-4cc0-4c65-b73d-fc7bf6e4d97d"/>
    <ds:schemaRef ds:uri="http://schemas.microsoft.com/office/2006/metadata/properties"/>
    <ds:schemaRef ds:uri="http://purl.org/dc/dcmitype/"/>
    <ds:schemaRef ds:uri="c4320b35-9616-40d5-b0ee-e7c5c06511ec"/>
  </ds:schemaRefs>
</ds:datastoreItem>
</file>

<file path=customXml/itemProps5.xml><?xml version="1.0" encoding="utf-8"?>
<ds:datastoreItem xmlns:ds="http://schemas.openxmlformats.org/officeDocument/2006/customXml" ds:itemID="{26D4B86E-BDDD-4AA2-83D6-0E888E72B6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320b35-9616-40d5-b0ee-e7c5c06511ec"/>
    <ds:schemaRef ds:uri="af6246f8-4cc0-4c65-b73d-fc7bf6e4d97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6234</TotalTime>
  <Words>2255</Words>
  <Application>Microsoft Office PowerPoint</Application>
  <PresentationFormat>On-screen Show (4:3)</PresentationFormat>
  <Paragraphs>524</Paragraphs>
  <Slides>40</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Courier New</vt:lpstr>
      <vt:lpstr>Symbol</vt:lpstr>
      <vt:lpstr>Times New Roman</vt:lpstr>
      <vt:lpstr>Wingdings</vt:lpstr>
      <vt:lpstr>Office Theme</vt:lpstr>
      <vt:lpstr>Visio</vt:lpstr>
      <vt:lpstr>East London IDZ </vt:lpstr>
      <vt:lpstr>RFP Briefing Session Agenda</vt:lpstr>
      <vt:lpstr>Housekeeping</vt:lpstr>
      <vt:lpstr>East London IDZ </vt:lpstr>
      <vt:lpstr>Who is the East London IDZ?</vt:lpstr>
      <vt:lpstr>East London IDZ </vt:lpstr>
      <vt:lpstr>Scope of Work</vt:lpstr>
      <vt:lpstr>Scope of Work</vt:lpstr>
      <vt:lpstr>Scope of Work</vt:lpstr>
      <vt:lpstr>Scope of Work</vt:lpstr>
      <vt:lpstr>Stormwind Data Centre Overview </vt:lpstr>
      <vt:lpstr>Stormwind Data Centre Overview </vt:lpstr>
      <vt:lpstr>Stormwind Data Centre Overview </vt:lpstr>
      <vt:lpstr>Stormwind Data Centre Overview </vt:lpstr>
      <vt:lpstr>Stormwind Data Centre Overview </vt:lpstr>
      <vt:lpstr>Stormwind Data Centre Overview </vt:lpstr>
      <vt:lpstr>Stormwind Data Centre Overview </vt:lpstr>
      <vt:lpstr>Stormwind Data Centre Overview </vt:lpstr>
      <vt:lpstr>Stormwind Data Centre Overview </vt:lpstr>
      <vt:lpstr>Stormwind Data Centre Overview </vt:lpstr>
      <vt:lpstr>Functionality:   </vt:lpstr>
      <vt:lpstr>Functionality:   </vt:lpstr>
      <vt:lpstr>Functionality:   </vt:lpstr>
      <vt:lpstr>Functionality:   </vt:lpstr>
      <vt:lpstr>Considerations Continued</vt:lpstr>
      <vt:lpstr>Considerations Continued</vt:lpstr>
      <vt:lpstr>Considerations Continued</vt:lpstr>
      <vt:lpstr>Method of Submission</vt:lpstr>
      <vt:lpstr>Response Format : Supporting Documentation to be Submitted </vt:lpstr>
      <vt:lpstr>Response Format : Compulsory Documentation to be Submitted </vt:lpstr>
      <vt:lpstr>Handling of Questions</vt:lpstr>
      <vt:lpstr>ELIDZ Website – Tender Opportunities</vt:lpstr>
      <vt:lpstr>East London IDZ </vt:lpstr>
      <vt:lpstr>Procurement Guidelines</vt:lpstr>
      <vt:lpstr>Procurement Guidelines</vt:lpstr>
      <vt:lpstr>Procurement Guidelines</vt:lpstr>
      <vt:lpstr>Price Schedule</vt:lpstr>
      <vt:lpstr>Procurement Guidelines</vt:lpstr>
      <vt:lpstr>Procurement Guidelines</vt:lpstr>
      <vt:lpstr>East London IDZ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Fergus McClure</dc:creator>
  <cp:lastModifiedBy>Zandile Mtebele</cp:lastModifiedBy>
  <cp:revision>136</cp:revision>
  <dcterms:created xsi:type="dcterms:W3CDTF">2013-03-07T06:09:43Z</dcterms:created>
  <dcterms:modified xsi:type="dcterms:W3CDTF">2023-12-07T10:09:42Z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0x0101002929CF43208D514E8C4C526390F92C4C</vt:lpwstr>
  </property>
  <property fmtid="{D5CDD505-2E9C-101B-9397-08002B2CF9AE}" pid="3" name="_dlc_DocIdItemGuid">
    <vt:lpwstr>aede7dc0-f56f-4dd8-afa1-814cbe8a5be1</vt:lpwstr>
  </property>
  <property fmtid="{D5CDD505-2E9C-101B-9397-08002B2CF9AE}" pid="4" name="_dlc_policyId">
    <vt:lpwstr>/Finance/SCM/Shared Documents</vt:lpwstr>
  </property>
  <property fmtid="{D5CDD505-2E9C-101B-9397-08002B2CF9AE}" pid="5" name="ItemRetentionFormula">
    <vt:lpwstr/>
  </property>
  <property fmtid="{D5CDD505-2E9C-101B-9397-08002B2CF9AE}" pid="6" name="CWRMItemRecordClassification">
    <vt:lpwstr/>
  </property>
</Properties>
</file>